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9" r:id="rId5"/>
    <p:sldId id="265" r:id="rId6"/>
    <p:sldId id="281" r:id="rId7"/>
    <p:sldId id="274" r:id="rId8"/>
    <p:sldId id="27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6/relationships/legacyDiagramText" Target="legacyDiagramText3.bin"/><Relationship Id="rId7" Type="http://schemas.openxmlformats.org/officeDocument/2006/relationships/image" Target="../media/image7.png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9.bin"/><Relationship Id="rId2" Type="http://schemas.microsoft.com/office/2006/relationships/legacyDiagramText" Target="legacyDiagramText8.bin"/><Relationship Id="rId1" Type="http://schemas.microsoft.com/office/2006/relationships/legacyDiagramText" Target="legacyDiagramText7.bin"/><Relationship Id="rId6" Type="http://schemas.microsoft.com/office/2006/relationships/legacyDiagramText" Target="legacyDiagramText12.bin"/><Relationship Id="rId5" Type="http://schemas.microsoft.com/office/2006/relationships/legacyDiagramText" Target="legacyDiagramText11.bin"/><Relationship Id="rId4" Type="http://schemas.microsoft.com/office/2006/relationships/legacyDiagramText" Target="legacyDiagramText10.bin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20.bin"/><Relationship Id="rId3" Type="http://schemas.microsoft.com/office/2006/relationships/legacyDiagramText" Target="legacyDiagramText15.bin"/><Relationship Id="rId7" Type="http://schemas.microsoft.com/office/2006/relationships/legacyDiagramText" Target="legacyDiagramText19.bin"/><Relationship Id="rId2" Type="http://schemas.microsoft.com/office/2006/relationships/legacyDiagramText" Target="legacyDiagramText14.bin"/><Relationship Id="rId1" Type="http://schemas.microsoft.com/office/2006/relationships/legacyDiagramText" Target="legacyDiagramText13.bin"/><Relationship Id="rId6" Type="http://schemas.microsoft.com/office/2006/relationships/legacyDiagramText" Target="legacyDiagramText18.bin"/><Relationship Id="rId5" Type="http://schemas.microsoft.com/office/2006/relationships/legacyDiagramText" Target="legacyDiagramText17.bin"/><Relationship Id="rId4" Type="http://schemas.microsoft.com/office/2006/relationships/legacyDiagramText" Target="legacyDiagramText16.bin"/><Relationship Id="rId9" Type="http://schemas.microsoft.com/office/2006/relationships/legacyDiagramText" Target="legacyDiagramText2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6649B-2B7B-474B-AB39-92ED726382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EDA73-FEC5-431C-8680-AD24B07DF5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32F54-6E11-46BD-99B7-1288A383D5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5D46227-B6FD-4C41-8DC7-0BA4583335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7E119A-1B40-41A9-A98B-55E06A6675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3E7E5-3B7D-4C83-A746-7C19C5CE9D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4199B-9C9C-4AA6-95E6-3395740036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D541E-40B4-4501-AF6C-EFF1261AF3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044F9-966D-409A-8E4F-90C9C21D58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E653D-E776-4EDE-BDEE-42BD5646AD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EB863-BFE0-4AA0-8D33-29B9A54585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DEC2C-3548-456A-A1A8-A0920F0D7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7A639-33F4-4052-AEEA-04149231AD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4FA9EA-56C8-487A-810D-474EF2690A2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yandex.ru/images/search?source=wiz&amp;img_url=http://topwar.ru/uploads/posts/2011-05/thumbs/1304654810_e49c4057-91b8-46ec-96ab-c3531eadc024_mw800_mh600_s.jpg&amp;uinfo=sw-1067-sh-800-ww-1040-wh-589-pd-1-wp-4x3_1024x768&amp;_=1410854329248&amp;viewport=wide&amp;p=16&amp;text=%D0%BA%D0%B0%D1%80%D1%82%D0%B8%D0%BD%D0%BA%D0%B8%20%D0%B1%D0%BE%D0%B5%D0%B2%D0%B0%D1%8F%20%D1%83%D1%87%D0%B5%D0%B1%D0%B0%20%D0%BD%D0%B0%20%D1%80%D0%BE%D1%81%D1%81%D0%B8%D0%B9%D1%81%D0%BA%D0%BE%D0%BC%20%D0%B2%D0%BE%D0%B5%D0%BD%D0%BD%D0%BE-%D0%BC%D0%BE%D1%80%D1%81%D0%BA%D0%BE%D0%BC%20%D1%84%D0%BB%D0%BE%D1%82%D0%B5&amp;noreask=1&amp;pos=502&amp;rpt=simage&amp;lr=47&amp;pin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/>
              <a:t>Развитие гражданско-патриотических качеств личности обучающихся в</a:t>
            </a:r>
            <a:br>
              <a:rPr lang="ru-RU" sz="2400" b="1"/>
            </a:br>
            <a:r>
              <a:rPr lang="ru-RU" sz="2400" b="1"/>
              <a:t>   </a:t>
            </a:r>
            <a:r>
              <a:rPr lang="ru-RU" sz="2000" b="1"/>
              <a:t>АССОЦИАЦИИ ДЕТСКИХ МОРСКИХ ОБЪЕДИНЕНИЙ  ГОРОДА НИЖНЕГО НОВГОРОДА</a:t>
            </a:r>
            <a:r>
              <a:rPr lang="ru-RU" sz="2400" b="1"/>
              <a:t> (АДМОНН) на основе содружества педагогов школ и социума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i="1" dirty="0"/>
              <a:t>Старший научный сотрудник кафедры теории и практики воспитания и дополнительного образования Э.С. Иткин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/>
              <a:t>2019 год</a:t>
            </a:r>
            <a:endParaRPr lang="ru-RU" sz="2000" b="1" i="1" dirty="0"/>
          </a:p>
        </p:txBody>
      </p:sp>
      <p:pic>
        <p:nvPicPr>
          <p:cNvPr id="4100" name="Picture 4" descr="DSCN17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57750"/>
            <a:ext cx="2667000" cy="2000250"/>
          </a:xfrm>
          <a:prstGeom prst="rect">
            <a:avLst/>
          </a:prstGeom>
          <a:noFill/>
        </p:spPr>
      </p:pic>
      <p:pic>
        <p:nvPicPr>
          <p:cNvPr id="4101" name="Picture 5" descr="DSCN16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2514600" cy="1885950"/>
          </a:xfrm>
          <a:prstGeom prst="rect">
            <a:avLst/>
          </a:prstGeom>
          <a:noFill/>
        </p:spPr>
      </p:pic>
      <p:pic>
        <p:nvPicPr>
          <p:cNvPr id="4102" name="Рисунок 3" descr="640.444_2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29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A&amp;A-RolePlay * Просмотр темы - ВМФ SA RP Отыгров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8006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i?id=2ffc7c259f5a7ba575b892b6418dcd96-95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0"/>
            <a:ext cx="28956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i?id=4b130199b0edd7add637d6028c4f2bcc-75-144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5141913"/>
            <a:ext cx="23241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3200" b="1"/>
              <a:t/>
            </a:r>
            <a:br>
              <a:rPr lang="ru-RU" sz="3200" b="1"/>
            </a:br>
            <a:r>
              <a:rPr lang="ru-RU" sz="2400" b="1"/>
              <a:t>Ассоциация  детских морских объединений города Нижнего Новгорода – одно из средств формирования патриотизма и социальной адаптации обучающихся</a:t>
            </a:r>
            <a:br>
              <a:rPr lang="ru-RU" sz="2400" b="1"/>
            </a:br>
            <a:endParaRPr lang="ru-RU" sz="2400" b="1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АДМОНН – это организация, которая объединяет на некоммерческой основе без юридической регистрации  субъекты дополнительного образования школ,  занимающихся по тематике, связанной с  Российским флотом при тесном их взаимодействии с ветеранскими,  конфессиональными и государственными организациями, занимающимися вопросами духовно-нравственного и патриотического воспитания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Структура Ассоциации детских морских объединений </a:t>
            </a:r>
            <a:br>
              <a:rPr lang="ru-RU" sz="3200" b="1"/>
            </a:br>
            <a:r>
              <a:rPr lang="ru-RU" sz="3200" b="1"/>
              <a:t>Нижнего Новгорода</a:t>
            </a:r>
            <a:r>
              <a:rPr lang="ru-RU" sz="4000"/>
              <a:t> </a:t>
            </a:r>
          </a:p>
        </p:txBody>
      </p:sp>
      <p:graphicFrame>
        <p:nvGraphicFramePr>
          <p:cNvPr id="5126" name="Diagram 6"/>
          <p:cNvGraphicFramePr>
            <a:graphicFrameLocks noChangeAspect="1"/>
          </p:cNvGraphicFramePr>
          <p:nvPr>
            <p:ph idx="1"/>
          </p:nvPr>
        </p:nvGraphicFramePr>
        <p:xfrm>
          <a:off x="-457200" y="1371600"/>
          <a:ext cx="9982200" cy="5638800"/>
        </p:xfrm>
        <a:graphic>
          <a:graphicData uri="http://schemas.openxmlformats.org/drawingml/2006/compatibility">
            <com:legacyDrawing xmlns:com="http://schemas.openxmlformats.org/drawingml/2006/compatibility" spid="_x0000_s5126"/>
          </a:graphicData>
        </a:graphic>
      </p:graphicFrame>
      <p:pic>
        <p:nvPicPr>
          <p:cNvPr id="5138" name="Picture 18" descr="Новости для новостных лент ArmyNews.ru Страница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900" y="4495800"/>
            <a:ext cx="2324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Беспилотники станут судьями на дерби между морпехами ВМФ РФ Безопасность Лента новостей РИА Новости"/>
          <p:cNvPicPr>
            <a:picLocks noChangeAspect="1" noChangeArrowheads="1"/>
          </p:cNvPicPr>
          <p:nvPr/>
        </p:nvPicPr>
        <p:blipFill>
          <a:blip r:embed="rId4" cstate="print"/>
          <a:srcRect t="19684" r="25014" b="31262"/>
          <a:stretch>
            <a:fillRect/>
          </a:stretch>
        </p:blipFill>
        <p:spPr bwMode="auto">
          <a:xfrm>
            <a:off x="-152400" y="1600200"/>
            <a:ext cx="3021013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4000" b="1"/>
              <a:t>Цель </a:t>
            </a:r>
            <a:br>
              <a:rPr lang="ru-RU" sz="4000" b="1"/>
            </a:br>
            <a:r>
              <a:rPr lang="ru-RU" sz="4000" b="1"/>
              <a:t>АДМОНН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b="1" i="1"/>
              <a:t>Создание условий для духовно-нравственного и военно-патриотического воспитания  обучающихся, посредством их  приобщения к традиционным  российским ценностям,  к героической истории страны, Российского флота  и малой родины через межведомственное взаимодействие с заинтересованными организациями </a:t>
            </a:r>
          </a:p>
        </p:txBody>
      </p:sp>
      <p:pic>
        <p:nvPicPr>
          <p:cNvPr id="8197" name="Picture 5" descr="ANd9GcR4yaJKVNdGTajOaFaSjxkRMX7r5MA-zs93_boPoZh8LFq1x9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743200" cy="1825625"/>
          </a:xfrm>
          <a:prstGeom prst="rect">
            <a:avLst/>
          </a:prstGeom>
          <a:noFill/>
        </p:spPr>
      </p:pic>
      <p:pic>
        <p:nvPicPr>
          <p:cNvPr id="8198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00" r="25874" b="2499"/>
          <a:stretch>
            <a:fillRect/>
          </a:stretch>
        </p:blipFill>
        <p:spPr bwMode="auto">
          <a:xfrm>
            <a:off x="228600" y="0"/>
            <a:ext cx="10207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/>
              <a:t>Направления деятельности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b="1" i="1"/>
              <a:t>Духовно-нравственная  (освоение духовно-нравственных качеств через сотрудничество с ветеранскими организациями).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/>
              <a:t>Познавательная (освоение патриотической и военно-морской информации).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/>
              <a:t>Музейно-экскурсионная (посещение мест исторической памяти, связанной со славными страницами Нижегородской истории).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/>
              <a:t>Военно-спортивная (развитие умений и навыков, необходимых защитнику Отечества, физическое развитие обучающихся).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/>
              <a:t>Эстетическая (приобщение к прекрасному: литературе, живописи. музыке, посвященных военно-морской героико-патриотической теме).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Взаимодействие  </a:t>
            </a:r>
            <a:br>
              <a:rPr lang="ru-RU" b="1"/>
            </a:br>
            <a:r>
              <a:rPr lang="ru-RU" b="1"/>
              <a:t>школ и социума</a:t>
            </a:r>
          </a:p>
        </p:txBody>
      </p:sp>
      <p:graphicFrame>
        <p:nvGraphicFramePr>
          <p:cNvPr id="43017" name="Organization Chart 9"/>
          <p:cNvGraphicFramePr>
            <a:graphicFrameLocks/>
          </p:cNvGraphicFramePr>
          <p:nvPr>
            <p:ph type="dgm" idx="1"/>
          </p:nvPr>
        </p:nvGraphicFramePr>
        <p:xfrm>
          <a:off x="457200" y="1614488"/>
          <a:ext cx="8229600" cy="4495800"/>
        </p:xfrm>
        <a:graphic>
          <a:graphicData uri="http://schemas.openxmlformats.org/drawingml/2006/compatibility">
            <com:legacyDrawing xmlns:com="http://schemas.openxmlformats.org/drawingml/2006/compatibility" spid="_x0000_s4301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Формы взаимодействия с ветеранскими организациями</a:t>
            </a:r>
          </a:p>
        </p:txBody>
      </p:sp>
      <p:graphicFrame>
        <p:nvGraphicFramePr>
          <p:cNvPr id="26631" name="Diagram 7"/>
          <p:cNvGraphicFramePr>
            <a:graphicFrameLocks/>
          </p:cNvGraphicFramePr>
          <p:nvPr>
            <p:ph sz="half" idx="1"/>
          </p:nvPr>
        </p:nvGraphicFramePr>
        <p:xfrm>
          <a:off x="457200" y="1066800"/>
          <a:ext cx="8001000" cy="6172200"/>
        </p:xfrm>
        <a:graphic>
          <a:graphicData uri="http://schemas.openxmlformats.org/drawingml/2006/compatibility">
            <com:legacyDrawing xmlns:com="http://schemas.openxmlformats.org/drawingml/2006/compatibility" spid="_x0000_s26631"/>
          </a:graphicData>
        </a:graphic>
      </p:graphicFrame>
      <p:pic>
        <p:nvPicPr>
          <p:cNvPr id="26649" name="Содержимое 3" descr="DSCF699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152400"/>
            <a:ext cx="15240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Содержимое 3" descr="IMG_0723.JPG"/>
          <p:cNvPicPr>
            <a:picLocks noChangeAspect="1"/>
          </p:cNvPicPr>
          <p:nvPr/>
        </p:nvPicPr>
        <p:blipFill>
          <a:blip r:embed="rId4" cstate="print"/>
          <a:srcRect l="24361" t="14764" b="26575"/>
          <a:stretch>
            <a:fillRect/>
          </a:stretch>
        </p:blipFill>
        <p:spPr bwMode="auto">
          <a:xfrm>
            <a:off x="7315200" y="5562600"/>
            <a:ext cx="2228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28" descr="Копия DSC_04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83250"/>
            <a:ext cx="1752600" cy="1174750"/>
          </a:xfrm>
          <a:prstGeom prst="rect">
            <a:avLst/>
          </a:prstGeom>
          <a:noFill/>
        </p:spPr>
      </p:pic>
      <p:pic>
        <p:nvPicPr>
          <p:cNvPr id="26653" name="Picture 29" descr="Контр-адмирал Яковлев Г"/>
          <p:cNvPicPr>
            <a:picLocks noChangeAspect="1" noChangeArrowheads="1"/>
          </p:cNvPicPr>
          <p:nvPr/>
        </p:nvPicPr>
        <p:blipFill>
          <a:blip r:embed="rId6" cstate="print"/>
          <a:srcRect t="11961" b="13670"/>
          <a:stretch>
            <a:fillRect/>
          </a:stretch>
        </p:blipFill>
        <p:spPr bwMode="auto">
          <a:xfrm>
            <a:off x="7086600" y="1600200"/>
            <a:ext cx="20574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Picture 30" descr="PC270153"/>
          <p:cNvPicPr>
            <a:picLocks noChangeAspect="1" noChangeArrowheads="1"/>
          </p:cNvPicPr>
          <p:nvPr/>
        </p:nvPicPr>
        <p:blipFill>
          <a:blip r:embed="rId7" cstate="print"/>
          <a:srcRect r="14333"/>
          <a:stretch>
            <a:fillRect/>
          </a:stretch>
        </p:blipFill>
        <p:spPr bwMode="auto">
          <a:xfrm>
            <a:off x="-152400" y="1524000"/>
            <a:ext cx="1752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Picture 31" descr="DSC04160"/>
          <p:cNvPicPr>
            <a:picLocks noChangeAspect="1" noChangeArrowheads="1"/>
          </p:cNvPicPr>
          <p:nvPr/>
        </p:nvPicPr>
        <p:blipFill>
          <a:blip r:embed="rId8" cstate="print"/>
          <a:srcRect l="9569" t="33023" r="12102" b="30396"/>
          <a:stretch>
            <a:fillRect/>
          </a:stretch>
        </p:blipFill>
        <p:spPr bwMode="auto">
          <a:xfrm>
            <a:off x="2362200" y="3429000"/>
            <a:ext cx="40767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Рисунок 141" descr="&amp;CHcy;&amp;icy;&amp;tcy;&amp;acy;&amp;tcy;&amp;softcy; &quot;&amp;Scy;&amp;icy;&amp;mcy;&amp;vcy;&amp;ocy;&amp;lcy;&amp;ycy;, &amp;scy;&amp;vcy;&amp;yacy;&amp;tcy;&amp;ycy;&amp;ncy;&amp;icy; &amp;icy; &amp;ncy;&amp;acy;&amp;gcy;&amp;rcy;&amp;acy;&amp;dcy;&amp;ycy; &amp;Rcy;&amp;ocy;&amp;scy;&amp;scy;&amp;icy;&amp;jcy;&amp;scy;&amp;kcy;&amp;ocy;&amp;jcy; &amp;dcy;&amp;iecy;&amp;rcy;&amp;zhcy;&amp;acy;&amp;vcy;&amp;ycy;. &amp;chcy;&amp;acy;&amp;scy;&amp;tcy;&amp;softcy; 2&quot; - &amp;Scy;&amp;ocy;&amp;bcy;&amp;ocy;&amp;lcy;&amp;iecy;&amp;vcy;&amp;acy; &amp;Ncy;&amp;acy;&amp;dcy;&amp;iecy;&amp;zhcy;&amp;dcy;&amp;acy;, &amp;Bcy;&amp;acy;&amp;lcy;&amp;yacy;&amp;zcy;&amp;icy;&amp;ncy; &amp;Vcy;&amp;ocy;&amp;lcy;&amp;softcy;&amp;dcy;&amp;iecy;&amp;mcy;&amp;acy;&amp;rcy;, &amp;Kcy;&amp;acy;&amp;zcy;&amp;acy;&amp;kcy;&amp;iecy;&amp;vcy;&amp;icy;&amp;chcy; &amp;Acy;&amp;lcy;&amp;iecy;&amp;kcy;&amp;scy;&amp;acy;&amp;ncy;&amp;dcy;&amp;rcy;, &amp;Kcy;&amp;ucy;&amp;zcy;&amp;n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62938" y="0"/>
            <a:ext cx="8810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Благодарим  за внимание</a:t>
            </a:r>
          </a:p>
        </p:txBody>
      </p:sp>
      <p:pic>
        <p:nvPicPr>
          <p:cNvPr id="23557" name="Picture 5" descr="DSCN1706"/>
          <p:cNvPicPr>
            <a:picLocks noChangeAspect="1" noChangeArrowheads="1"/>
          </p:cNvPicPr>
          <p:nvPr/>
        </p:nvPicPr>
        <p:blipFill>
          <a:blip r:embed="rId2" cstate="print"/>
          <a:srcRect t="9171" b="5807"/>
          <a:stretch>
            <a:fillRect/>
          </a:stretch>
        </p:blipFill>
        <p:spPr bwMode="auto">
          <a:xfrm>
            <a:off x="228600" y="1174750"/>
            <a:ext cx="8915400" cy="5683250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278</Words>
  <Application>Microsoft Office PowerPoint</Application>
  <PresentationFormat>Экран 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Wingdings</vt:lpstr>
      <vt:lpstr>Оформление по умолчанию</vt:lpstr>
      <vt:lpstr>Развитие гражданско-патриотических качеств личности обучающихся в    АССОЦИАЦИИ ДЕТСКИХ МОРСКИХ ОБЪЕДИНЕНИЙ  ГОРОДА НИЖНЕГО НОВГОРОДА (АДМОНН) на основе содружества педагогов школ и социума</vt:lpstr>
      <vt:lpstr> Ассоциация  детских морских объединений города Нижнего Новгорода – одно из средств формирования патриотизма и социальной адаптации обучающихся </vt:lpstr>
      <vt:lpstr>Структура Ассоциации детских морских объединений  Нижнего Новгорода </vt:lpstr>
      <vt:lpstr>Цель  АДМОНН</vt:lpstr>
      <vt:lpstr>Направления деятельности</vt:lpstr>
      <vt:lpstr>Взаимодействие   школ и социума</vt:lpstr>
      <vt:lpstr>Формы взаимодействия с ветеранскими организациями</vt:lpstr>
      <vt:lpstr>Благодарим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Кабинет №19</cp:lastModifiedBy>
  <cp:revision>20</cp:revision>
  <cp:lastPrinted>1601-01-01T00:00:00Z</cp:lastPrinted>
  <dcterms:created xsi:type="dcterms:W3CDTF">2016-11-10T16:03:50Z</dcterms:created>
  <dcterms:modified xsi:type="dcterms:W3CDTF">2023-02-02T05:29:23Z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