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2" r:id="rId3"/>
    <p:sldId id="257" r:id="rId4"/>
    <p:sldId id="270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539E"/>
    <a:srgbClr val="3B539E"/>
    <a:srgbClr val="914E98"/>
    <a:srgbClr val="3C53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18DBB-7F7E-4E16-A4B4-4787D6472440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FD34E-3AAA-472F-B190-40BF11D0B3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330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FD34E-3AAA-472F-B190-40BF11D0B30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868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FD34E-3AAA-472F-B190-40BF11D0B30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329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FD34E-3AAA-472F-B190-40BF11D0B30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122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FD34E-3AAA-472F-B190-40BF11D0B30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462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912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тоговый продукт практ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507932"/>
            <a:ext cx="8343900" cy="99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01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артнеры практ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507932"/>
            <a:ext cx="7182379" cy="113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88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езультаты практ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515940"/>
            <a:ext cx="7772400" cy="11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26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МН практ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00797"/>
            <a:ext cx="11239546" cy="98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57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териалы практ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519847"/>
            <a:ext cx="6738216" cy="98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65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с рам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4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ая 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57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88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Рисунок 7"/>
          <p:cNvSpPr>
            <a:spLocks noGrp="1"/>
          </p:cNvSpPr>
          <p:nvPr>
            <p:ph type="pic" sz="quarter" idx="10" hasCustomPrompt="1"/>
          </p:nvPr>
        </p:nvSpPr>
        <p:spPr>
          <a:xfrm>
            <a:off x="558800" y="596900"/>
            <a:ext cx="4051300" cy="56769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Портретная фотография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3602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блематика практ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511811"/>
            <a:ext cx="7061200" cy="95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23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А практ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1" y="482601"/>
            <a:ext cx="7822965" cy="9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50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обенности практ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1" y="484818"/>
            <a:ext cx="7822965" cy="91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56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ель практ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962" y="415492"/>
            <a:ext cx="5290076" cy="1089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56" y="415492"/>
            <a:ext cx="1910044" cy="190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5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дачи практ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443118"/>
            <a:ext cx="5308072" cy="96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3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лючевая идея практ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501650"/>
            <a:ext cx="8204516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32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лючевые события и с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4598757"/>
            <a:ext cx="6362700" cy="7952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5489624"/>
            <a:ext cx="1040552" cy="9676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49" y="372548"/>
            <a:ext cx="11293102" cy="99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81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Введите заголовок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Введите текст</a:t>
            </a:r>
          </a:p>
          <a:p>
            <a:pPr lvl="1"/>
            <a:r>
              <a:rPr lang="ru-RU" dirty="0" smtClean="0"/>
              <a:t>Введите текст</a:t>
            </a:r>
          </a:p>
          <a:p>
            <a:pPr lvl="2"/>
            <a:r>
              <a:rPr lang="ru-RU" dirty="0" smtClean="0"/>
              <a:t>Введите текст</a:t>
            </a:r>
          </a:p>
          <a:p>
            <a:pPr lvl="3"/>
            <a:r>
              <a:rPr lang="ru-RU" dirty="0" smtClean="0"/>
              <a:t>Введите текст</a:t>
            </a:r>
          </a:p>
          <a:p>
            <a:pPr lvl="4"/>
            <a:r>
              <a:rPr lang="ru-RU" dirty="0" smtClean="0"/>
              <a:t>Введите текст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FB6EC-C4EC-402D-B6FE-F36D60D203AB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18E50-C44F-4867-90D4-A11503F08B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68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1" r:id="rId3"/>
    <p:sldLayoutId id="2147483652" r:id="rId4"/>
    <p:sldLayoutId id="2147483661" r:id="rId5"/>
    <p:sldLayoutId id="2147483654" r:id="rId6"/>
    <p:sldLayoutId id="2147483655" r:id="rId7"/>
    <p:sldLayoutId id="2147483656" r:id="rId8"/>
    <p:sldLayoutId id="2147483653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59" r:id="rId16"/>
    <p:sldLayoutId id="2147483660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disk.yandex.ru/d/lrmmpHDvknrceQ" TargetMode="Externa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745" y="3617184"/>
            <a:ext cx="1617189" cy="19384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12894" y="4586419"/>
            <a:ext cx="4688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«Наше завтра-духовность, образование, гражданственность»</a:t>
            </a:r>
          </a:p>
          <a:p>
            <a:r>
              <a:rPr lang="ru-RU" dirty="0">
                <a:solidFill>
                  <a:schemeClr val="bg1"/>
                </a:solidFill>
              </a:rPr>
              <a:t>(работа школьного краеведческого музея)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2376" y="5572537"/>
            <a:ext cx="3056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solidFill>
                  <a:schemeClr val="bg1"/>
                </a:solidFill>
              </a:rPr>
              <a:t>Янчук</a:t>
            </a:r>
            <a:r>
              <a:rPr lang="ru-RU" sz="1600" dirty="0" smtClean="0">
                <a:solidFill>
                  <a:schemeClr val="bg1"/>
                </a:solidFill>
              </a:rPr>
              <a:t> Лидия </a:t>
            </a:r>
            <a:r>
              <a:rPr lang="ru-RU" sz="1600" dirty="0">
                <a:solidFill>
                  <a:schemeClr val="bg1"/>
                </a:solidFill>
              </a:rPr>
              <a:t>Б</a:t>
            </a:r>
            <a:r>
              <a:rPr lang="ru-RU" sz="1600" dirty="0" smtClean="0">
                <a:solidFill>
                  <a:schemeClr val="bg1"/>
                </a:solidFill>
              </a:rPr>
              <a:t>орисовна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2376" y="5911091"/>
            <a:ext cx="6589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Советник директора по воспитанию МАОУ СШ 6 </a:t>
            </a:r>
            <a:r>
              <a:rPr lang="ru-RU" sz="1600" dirty="0" err="1" smtClean="0">
                <a:solidFill>
                  <a:schemeClr val="bg1"/>
                </a:solidFill>
              </a:rPr>
              <a:t>Кстовский</a:t>
            </a:r>
            <a:r>
              <a:rPr lang="ru-RU" sz="1600" dirty="0" smtClean="0">
                <a:solidFill>
                  <a:schemeClr val="bg1"/>
                </a:solidFill>
              </a:rPr>
              <a:t> муниципальный округ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71993" y="4647711"/>
            <a:ext cx="1792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solidFill>
                  <a:schemeClr val="bg1"/>
                </a:solidFill>
              </a:rPr>
              <a:t>Кстовский</a:t>
            </a:r>
            <a:r>
              <a:rPr lang="ru-RU" sz="1600" dirty="0" smtClean="0">
                <a:solidFill>
                  <a:schemeClr val="bg1"/>
                </a:solidFill>
              </a:rPr>
              <a:t> муниципальный округ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84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0;p13"/>
          <p:cNvSpPr/>
          <p:nvPr/>
        </p:nvSpPr>
        <p:spPr>
          <a:xfrm>
            <a:off x="2364142" y="5602022"/>
            <a:ext cx="3713929" cy="689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Calibri"/>
              <a:buNone/>
            </a:pPr>
            <a:r>
              <a:rPr lang="ru-RU" sz="2800" b="1" dirty="0" smtClean="0">
                <a:solidFill>
                  <a:srgbClr val="3B539E"/>
                </a:solidFill>
                <a:ea typeface="Calibri"/>
                <a:cs typeface="Calibri"/>
                <a:sym typeface="Calibri"/>
              </a:rPr>
              <a:t>09.2023- 06.2024</a:t>
            </a:r>
            <a:endParaRPr sz="2800" b="1" i="0" u="none" strike="noStrike" cap="none" dirty="0">
              <a:solidFill>
                <a:srgbClr val="3B539E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80;p13"/>
          <p:cNvSpPr/>
          <p:nvPr/>
        </p:nvSpPr>
        <p:spPr>
          <a:xfrm>
            <a:off x="7393342" y="5602022"/>
            <a:ext cx="3713929" cy="689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Calibri"/>
              <a:buNone/>
            </a:pPr>
            <a:r>
              <a:rPr lang="ru-RU" sz="2800" b="1" dirty="0" smtClean="0">
                <a:solidFill>
                  <a:srgbClr val="3B539E"/>
                </a:solidFill>
                <a:ea typeface="Calibri"/>
                <a:cs typeface="Calibri"/>
                <a:sym typeface="Calibri"/>
              </a:rPr>
              <a:t>10 месяцев</a:t>
            </a:r>
            <a:endParaRPr sz="2800" b="1" i="0" u="none" strike="noStrike" cap="none" dirty="0">
              <a:solidFill>
                <a:srgbClr val="3B539E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80;p13"/>
          <p:cNvSpPr/>
          <p:nvPr/>
        </p:nvSpPr>
        <p:spPr>
          <a:xfrm>
            <a:off x="7860777" y="5127219"/>
            <a:ext cx="2779058" cy="689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Calibri"/>
              <a:buNone/>
            </a:pPr>
            <a:endParaRPr sz="1600" b="1" i="0" u="none" strike="noStrike" cap="none" dirty="0">
              <a:solidFill>
                <a:srgbClr val="FF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3047" y="3021105"/>
            <a:ext cx="10910047" cy="0"/>
          </a:xfrm>
          <a:prstGeom prst="line">
            <a:avLst/>
          </a:prstGeom>
          <a:ln w="38100">
            <a:solidFill>
              <a:srgbClr val="3E539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53" y="1751118"/>
            <a:ext cx="912762" cy="12968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635" y="1760083"/>
            <a:ext cx="912762" cy="12968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355" y="1760083"/>
            <a:ext cx="912762" cy="12968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75" y="1760083"/>
            <a:ext cx="912762" cy="12968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95" y="1751118"/>
            <a:ext cx="912762" cy="12968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280" y="1751118"/>
            <a:ext cx="912762" cy="1296882"/>
          </a:xfrm>
          <a:prstGeom prst="rect">
            <a:avLst/>
          </a:prstGeom>
        </p:spPr>
      </p:pic>
      <p:sp>
        <p:nvSpPr>
          <p:cNvPr id="14" name="Google Shape;280;p13"/>
          <p:cNvSpPr/>
          <p:nvPr/>
        </p:nvSpPr>
        <p:spPr>
          <a:xfrm>
            <a:off x="1175891" y="3284677"/>
            <a:ext cx="1373345" cy="689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Calibri"/>
              <a:buNone/>
            </a:pPr>
            <a:r>
              <a:rPr lang="ru-RU" sz="1600" dirty="0" smtClean="0">
                <a:solidFill>
                  <a:srgbClr val="3B539E"/>
                </a:solidFill>
                <a:ea typeface="Calibri"/>
                <a:cs typeface="Calibri"/>
                <a:sym typeface="Calibri"/>
              </a:rPr>
              <a:t>Планирование</a:t>
            </a:r>
            <a:endParaRPr sz="1600" i="0" u="none" strike="noStrike" cap="none" dirty="0">
              <a:solidFill>
                <a:srgbClr val="3B539E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80;p13"/>
          <p:cNvSpPr/>
          <p:nvPr/>
        </p:nvSpPr>
        <p:spPr>
          <a:xfrm>
            <a:off x="2867312" y="3284677"/>
            <a:ext cx="1044085" cy="689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Calibri"/>
              <a:buNone/>
            </a:pPr>
            <a:r>
              <a:rPr lang="ru-RU" sz="1600" dirty="0" smtClean="0">
                <a:solidFill>
                  <a:srgbClr val="3B539E"/>
                </a:solidFill>
                <a:ea typeface="Calibri"/>
                <a:cs typeface="Calibri"/>
                <a:sym typeface="Calibri"/>
              </a:rPr>
              <a:t>Проектная деятельность</a:t>
            </a:r>
            <a:endParaRPr sz="1600" i="0" u="none" strike="noStrike" cap="none" dirty="0">
              <a:solidFill>
                <a:srgbClr val="3B539E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80;p13"/>
          <p:cNvSpPr/>
          <p:nvPr/>
        </p:nvSpPr>
        <p:spPr>
          <a:xfrm>
            <a:off x="4684693" y="3284677"/>
            <a:ext cx="1044085" cy="689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Calibri"/>
              <a:buNone/>
            </a:pPr>
            <a:r>
              <a:rPr lang="ru-RU" sz="1600" dirty="0" smtClean="0">
                <a:solidFill>
                  <a:srgbClr val="3B539E"/>
                </a:solidFill>
                <a:ea typeface="Calibri"/>
                <a:cs typeface="Calibri"/>
                <a:sym typeface="Calibri"/>
              </a:rPr>
              <a:t>Экскурсии</a:t>
            </a:r>
            <a:endParaRPr sz="1600" i="0" u="none" strike="noStrike" cap="none" dirty="0">
              <a:solidFill>
                <a:srgbClr val="3B539E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80;p13"/>
          <p:cNvSpPr/>
          <p:nvPr/>
        </p:nvSpPr>
        <p:spPr>
          <a:xfrm>
            <a:off x="6441813" y="3279305"/>
            <a:ext cx="1044085" cy="689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Calibri"/>
              <a:buNone/>
            </a:pPr>
            <a:r>
              <a:rPr lang="ru-RU" sz="1600" dirty="0">
                <a:solidFill>
                  <a:srgbClr val="3B539E"/>
                </a:solidFill>
                <a:ea typeface="Calibri"/>
                <a:cs typeface="Calibri"/>
                <a:sym typeface="Calibri"/>
              </a:rPr>
              <a:t>И</a:t>
            </a:r>
            <a:r>
              <a:rPr lang="ru-RU" sz="1600" dirty="0" smtClean="0">
                <a:solidFill>
                  <a:srgbClr val="3B539E"/>
                </a:solidFill>
                <a:ea typeface="Calibri"/>
                <a:cs typeface="Calibri"/>
                <a:sym typeface="Calibri"/>
              </a:rPr>
              <a:t>сследования</a:t>
            </a:r>
            <a:endParaRPr sz="1600" i="0" u="none" strike="noStrike" cap="none" dirty="0">
              <a:solidFill>
                <a:srgbClr val="3B539E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280;p13"/>
          <p:cNvSpPr/>
          <p:nvPr/>
        </p:nvSpPr>
        <p:spPr>
          <a:xfrm>
            <a:off x="8198933" y="3279305"/>
            <a:ext cx="1044085" cy="689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Calibri"/>
              <a:buNone/>
            </a:pPr>
            <a:r>
              <a:rPr lang="ru-RU" sz="1600" dirty="0" smtClean="0">
                <a:solidFill>
                  <a:srgbClr val="3B539E"/>
                </a:solidFill>
                <a:ea typeface="Calibri"/>
                <a:cs typeface="Calibri"/>
                <a:sym typeface="Calibri"/>
              </a:rPr>
              <a:t>Классные встречи</a:t>
            </a:r>
            <a:endParaRPr sz="1600" i="0" u="none" strike="noStrike" cap="none" dirty="0">
              <a:solidFill>
                <a:srgbClr val="3B539E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80;p13"/>
          <p:cNvSpPr/>
          <p:nvPr/>
        </p:nvSpPr>
        <p:spPr>
          <a:xfrm>
            <a:off x="9959618" y="3290242"/>
            <a:ext cx="1044085" cy="689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Calibri"/>
              <a:buNone/>
            </a:pPr>
            <a:r>
              <a:rPr lang="ru-RU" sz="1600" dirty="0" smtClean="0">
                <a:solidFill>
                  <a:srgbClr val="3B539E"/>
                </a:solidFill>
                <a:ea typeface="Calibri"/>
                <a:cs typeface="Calibri"/>
                <a:sym typeface="Calibri"/>
              </a:rPr>
              <a:t>Тематические мероприятия</a:t>
            </a:r>
            <a:endParaRPr sz="1600" i="0" u="none" strike="noStrike" cap="none" dirty="0">
              <a:solidFill>
                <a:srgbClr val="3B539E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913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 rot="2531002">
            <a:off x="1947370" y="2038326"/>
            <a:ext cx="330799" cy="330799"/>
          </a:xfrm>
          <a:prstGeom prst="roundRect">
            <a:avLst/>
          </a:prstGeom>
          <a:solidFill>
            <a:srgbClr val="3C5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 rot="2531002">
            <a:off x="1947372" y="3082095"/>
            <a:ext cx="330799" cy="330799"/>
          </a:xfrm>
          <a:prstGeom prst="roundRect">
            <a:avLst/>
          </a:prstGeom>
          <a:solidFill>
            <a:srgbClr val="914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 rot="2531002">
            <a:off x="1947369" y="4125858"/>
            <a:ext cx="330799" cy="330799"/>
          </a:xfrm>
          <a:prstGeom prst="roundRect">
            <a:avLst/>
          </a:prstGeom>
          <a:solidFill>
            <a:srgbClr val="3C5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46397" y="1926728"/>
            <a:ext cx="8310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3E539E"/>
                </a:solidFill>
              </a:rPr>
              <a:t>Создание </a:t>
            </a:r>
            <a:r>
              <a:rPr lang="ru-RU" dirty="0">
                <a:solidFill>
                  <a:srgbClr val="3E539E"/>
                </a:solidFill>
              </a:rPr>
              <a:t>картотеки по известным деятелям культуры, искусства , почетным гражданам </a:t>
            </a:r>
            <a:r>
              <a:rPr lang="ru-RU" dirty="0" err="1">
                <a:solidFill>
                  <a:srgbClr val="3E539E"/>
                </a:solidFill>
              </a:rPr>
              <a:t>Кстовского</a:t>
            </a:r>
            <a:r>
              <a:rPr lang="ru-RU" dirty="0">
                <a:solidFill>
                  <a:srgbClr val="3E539E"/>
                </a:solidFill>
              </a:rPr>
              <a:t> муниципального округа. </a:t>
            </a:r>
            <a:endParaRPr lang="ru-RU" dirty="0" smtClean="0">
              <a:solidFill>
                <a:srgbClr val="3E539E"/>
              </a:solidFill>
            </a:endParaRPr>
          </a:p>
          <a:p>
            <a:r>
              <a:rPr lang="ru-RU" dirty="0" smtClean="0">
                <a:solidFill>
                  <a:srgbClr val="3E539E"/>
                </a:solidFill>
              </a:rPr>
              <a:t>Оформление </a:t>
            </a:r>
            <a:r>
              <a:rPr lang="ru-RU" dirty="0" smtClean="0">
                <a:solidFill>
                  <a:srgbClr val="3E539E"/>
                </a:solidFill>
              </a:rPr>
              <a:t>выставки «Достижения </a:t>
            </a:r>
            <a:r>
              <a:rPr lang="ru-RU" dirty="0" err="1" smtClean="0">
                <a:solidFill>
                  <a:srgbClr val="3E539E"/>
                </a:solidFill>
              </a:rPr>
              <a:t>кстовчан</a:t>
            </a:r>
            <a:r>
              <a:rPr lang="ru-RU" dirty="0" smtClean="0">
                <a:solidFill>
                  <a:srgbClr val="3E539E"/>
                </a:solidFill>
              </a:rPr>
              <a:t>»</a:t>
            </a:r>
            <a:endParaRPr lang="ru-RU" dirty="0">
              <a:solidFill>
                <a:srgbClr val="3E539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9654" y="3062828"/>
            <a:ext cx="8310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3E539E"/>
                </a:solidFill>
              </a:rPr>
              <a:t>Сбор </a:t>
            </a:r>
            <a:r>
              <a:rPr lang="ru-RU" dirty="0">
                <a:solidFill>
                  <a:srgbClr val="3E539E"/>
                </a:solidFill>
              </a:rPr>
              <a:t>информации по выпускникам – участникам СВО,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79654" y="4106595"/>
            <a:ext cx="8310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3E539E"/>
                </a:solidFill>
              </a:rPr>
              <a:t>Сбор </a:t>
            </a:r>
            <a:r>
              <a:rPr lang="ru-RU" dirty="0">
                <a:solidFill>
                  <a:srgbClr val="3E539E"/>
                </a:solidFill>
              </a:rPr>
              <a:t>информации и оформление работ по теме инновационной площадки «</a:t>
            </a:r>
            <a:r>
              <a:rPr lang="ru-RU" dirty="0" err="1">
                <a:solidFill>
                  <a:srgbClr val="3E539E"/>
                </a:solidFill>
              </a:rPr>
              <a:t>Кстовские</a:t>
            </a:r>
            <a:r>
              <a:rPr lang="ru-RU" dirty="0">
                <a:solidFill>
                  <a:srgbClr val="3E539E"/>
                </a:solidFill>
              </a:rPr>
              <a:t> речники»</a:t>
            </a:r>
          </a:p>
        </p:txBody>
      </p:sp>
    </p:spTree>
    <p:extLst>
      <p:ext uri="{BB962C8B-B14F-4D97-AF65-F5344CB8AC3E}">
        <p14:creationId xmlns:p14="http://schemas.microsoft.com/office/powerpoint/2010/main" val="7611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36" y="1557421"/>
            <a:ext cx="2295476" cy="36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964" y="1722584"/>
            <a:ext cx="3600000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325" y="2481728"/>
            <a:ext cx="1948242" cy="2081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4964" y="377602"/>
            <a:ext cx="3048000" cy="304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4964" y="3357421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2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 rot="2531002">
            <a:off x="6065737" y="2572076"/>
            <a:ext cx="330799" cy="330799"/>
          </a:xfrm>
          <a:prstGeom prst="roundRect">
            <a:avLst/>
          </a:prstGeom>
          <a:solidFill>
            <a:srgbClr val="3C5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 rot="2531002">
            <a:off x="6065739" y="3378902"/>
            <a:ext cx="330799" cy="330799"/>
          </a:xfrm>
          <a:prstGeom prst="roundRect">
            <a:avLst/>
          </a:prstGeom>
          <a:solidFill>
            <a:srgbClr val="914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 rot="2531002">
            <a:off x="6065736" y="4149859"/>
            <a:ext cx="330799" cy="330799"/>
          </a:xfrm>
          <a:prstGeom prst="roundRect">
            <a:avLst/>
          </a:prstGeom>
          <a:solidFill>
            <a:srgbClr val="3C5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 rot="2531002">
            <a:off x="6065738" y="4956683"/>
            <a:ext cx="330799" cy="330799"/>
          </a:xfrm>
          <a:prstGeom prst="roundRect">
            <a:avLst/>
          </a:prstGeom>
          <a:solidFill>
            <a:srgbClr val="914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 rot="2531002">
            <a:off x="6065735" y="5745572"/>
            <a:ext cx="330799" cy="330799"/>
          </a:xfrm>
          <a:prstGeom prst="roundRect">
            <a:avLst/>
          </a:prstGeom>
          <a:solidFill>
            <a:srgbClr val="3C5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598022" y="2552809"/>
            <a:ext cx="2976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3E539E"/>
                </a:solidFill>
              </a:rPr>
              <a:t>1-4 классы: 320 человек, 5-8 классы- 210 человек, </a:t>
            </a:r>
            <a:endParaRPr lang="ru-RU" dirty="0">
              <a:solidFill>
                <a:srgbClr val="3E539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98022" y="3359635"/>
            <a:ext cx="297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3E539E"/>
                </a:solidFill>
              </a:rPr>
              <a:t>1-4 классы – 320 человек,</a:t>
            </a:r>
            <a:endParaRPr lang="ru-RU" dirty="0">
              <a:solidFill>
                <a:srgbClr val="3E539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8022" y="4130596"/>
            <a:ext cx="297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3E539E"/>
                </a:solidFill>
              </a:rPr>
              <a:t>5-8 классы- 210 человек</a:t>
            </a:r>
            <a:endParaRPr lang="ru-RU" dirty="0">
              <a:solidFill>
                <a:srgbClr val="3E539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98020" y="4937416"/>
            <a:ext cx="2976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3E539E"/>
                </a:solidFill>
              </a:rPr>
              <a:t>9-11 классы- 150 человек</a:t>
            </a:r>
            <a:endParaRPr lang="ru-RU" dirty="0">
              <a:solidFill>
                <a:srgbClr val="3E539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98020" y="5726305"/>
            <a:ext cx="2976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E539E"/>
                </a:solidFill>
              </a:rPr>
              <a:t> </a:t>
            </a:r>
            <a:r>
              <a:rPr lang="ru-RU" dirty="0" smtClean="0">
                <a:solidFill>
                  <a:srgbClr val="3E539E"/>
                </a:solidFill>
              </a:rPr>
              <a:t>1-11 класс- 250 человек</a:t>
            </a:r>
            <a:endParaRPr lang="ru-RU" dirty="0">
              <a:solidFill>
                <a:srgbClr val="3E539E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 rot="2531002">
            <a:off x="830349" y="2572751"/>
            <a:ext cx="330799" cy="330799"/>
          </a:xfrm>
          <a:prstGeom prst="roundRect">
            <a:avLst/>
          </a:prstGeom>
          <a:solidFill>
            <a:srgbClr val="3C5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 rot="2531002">
            <a:off x="830351" y="3379577"/>
            <a:ext cx="330799" cy="330799"/>
          </a:xfrm>
          <a:prstGeom prst="roundRect">
            <a:avLst/>
          </a:prstGeom>
          <a:solidFill>
            <a:srgbClr val="914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 rot="2531002">
            <a:off x="830348" y="4150534"/>
            <a:ext cx="330799" cy="330799"/>
          </a:xfrm>
          <a:prstGeom prst="roundRect">
            <a:avLst/>
          </a:prstGeom>
          <a:solidFill>
            <a:srgbClr val="3C5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 rot="2531002">
            <a:off x="830350" y="4957358"/>
            <a:ext cx="330799" cy="330799"/>
          </a:xfrm>
          <a:prstGeom prst="roundRect">
            <a:avLst/>
          </a:prstGeom>
          <a:solidFill>
            <a:srgbClr val="914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 rot="2531002">
            <a:off x="830347" y="5746247"/>
            <a:ext cx="330799" cy="330799"/>
          </a:xfrm>
          <a:prstGeom prst="roundRect">
            <a:avLst/>
          </a:prstGeom>
          <a:solidFill>
            <a:srgbClr val="3C5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362634" y="2553484"/>
            <a:ext cx="2976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3E539E"/>
                </a:solidFill>
              </a:rPr>
              <a:t>экскурсии</a:t>
            </a:r>
            <a:endParaRPr lang="ru-RU" dirty="0">
              <a:solidFill>
                <a:srgbClr val="3E539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62634" y="3360310"/>
            <a:ext cx="2976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3E539E"/>
                </a:solidFill>
              </a:rPr>
              <a:t>внеклассные мероприятия</a:t>
            </a:r>
            <a:endParaRPr lang="ru-RU" dirty="0">
              <a:solidFill>
                <a:srgbClr val="3E539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62634" y="4131271"/>
            <a:ext cx="297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solidFill>
                  <a:srgbClr val="3E539E"/>
                </a:solidFill>
              </a:rPr>
              <a:t>музейный урок</a:t>
            </a:r>
            <a:endParaRPr lang="ru-RU" dirty="0">
              <a:solidFill>
                <a:srgbClr val="3E539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62632" y="4938091"/>
            <a:ext cx="2976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3E539E"/>
                </a:solidFill>
              </a:rPr>
              <a:t>классные </a:t>
            </a:r>
            <a:r>
              <a:rPr lang="ru-RU" dirty="0">
                <a:solidFill>
                  <a:srgbClr val="3E539E"/>
                </a:solidFill>
              </a:rPr>
              <a:t>встречи с ветеранами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62632" y="5775268"/>
            <a:ext cx="2976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3E539E"/>
                </a:solidFill>
              </a:rPr>
              <a:t>тематические </a:t>
            </a:r>
            <a:r>
              <a:rPr lang="ru-RU" dirty="0">
                <a:solidFill>
                  <a:srgbClr val="3E539E"/>
                </a:solidFill>
              </a:rPr>
              <a:t>классные часы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40939" y="1776357"/>
            <a:ext cx="46169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buSzPts val="2000"/>
            </a:pPr>
            <a:r>
              <a:rPr lang="ru-RU" sz="2400" b="1" dirty="0" smtClean="0">
                <a:solidFill>
                  <a:srgbClr val="3E539E"/>
                </a:solidFill>
                <a:ea typeface="Arial"/>
                <a:cs typeface="Arial"/>
                <a:sym typeface="Arial"/>
              </a:rPr>
              <a:t>Количественные результаты</a:t>
            </a:r>
            <a:endParaRPr lang="ru-RU" sz="1600" dirty="0">
              <a:solidFill>
                <a:srgbClr val="3E539E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895521" y="1776357"/>
            <a:ext cx="4219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buSzPts val="2000"/>
            </a:pPr>
            <a:r>
              <a:rPr lang="ru-RU" sz="2400" b="1" dirty="0" smtClean="0">
                <a:solidFill>
                  <a:srgbClr val="3E539E"/>
                </a:solidFill>
                <a:ea typeface="Arial"/>
                <a:cs typeface="Arial"/>
                <a:sym typeface="Arial"/>
              </a:rPr>
              <a:t>Качественные результаты</a:t>
            </a:r>
            <a:endParaRPr lang="ru-RU" sz="1600" dirty="0">
              <a:solidFill>
                <a:srgbClr val="3E539E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336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6227" y="1525531"/>
            <a:ext cx="5378740" cy="3474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МЕСТО ДЛЯ ФОТО С РЕАЛИЗАЦИИ ПРАКТИКИ</a:t>
            </a:r>
            <a:endParaRPr lang="ru-RU" dirty="0"/>
          </a:p>
        </p:txBody>
      </p:sp>
      <p:sp>
        <p:nvSpPr>
          <p:cNvPr id="4" name="Google Shape;163;p7"/>
          <p:cNvSpPr txBox="1"/>
          <p:nvPr/>
        </p:nvSpPr>
        <p:spPr>
          <a:xfrm>
            <a:off x="1530481" y="5188714"/>
            <a:ext cx="408305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0000"/>
              </a:buClr>
              <a:buSzPts val="2400"/>
            </a:pPr>
            <a:r>
              <a:rPr lang="en-US" sz="1600" b="1" dirty="0">
                <a:solidFill>
                  <a:srgbClr val="3E539E"/>
                </a:solidFill>
                <a:ea typeface="Arial"/>
                <a:cs typeface="Arial"/>
                <a:sym typeface="Arial"/>
              </a:rPr>
              <a:t>http://</a:t>
            </a:r>
            <a:r>
              <a:rPr lang="en-US" sz="1600" b="1" dirty="0" smtClean="0">
                <a:solidFill>
                  <a:srgbClr val="3E539E"/>
                </a:solidFill>
                <a:ea typeface="Arial"/>
                <a:cs typeface="Arial"/>
                <a:sym typeface="Arial"/>
              </a:rPr>
              <a:t>school6-kstovo.ru/ekskursii</a:t>
            </a:r>
            <a:r>
              <a:rPr lang="ru-RU" sz="1600" b="1" dirty="0" smtClean="0">
                <a:solidFill>
                  <a:srgbClr val="3E539E"/>
                </a:solidFill>
                <a:ea typeface="Arial"/>
                <a:cs typeface="Arial"/>
                <a:sym typeface="Arial"/>
              </a:rPr>
              <a:t>,</a:t>
            </a:r>
            <a:endParaRPr sz="1600" b="1" i="0" u="none" strike="noStrike" cap="none" dirty="0">
              <a:solidFill>
                <a:srgbClr val="3E53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63;p7"/>
          <p:cNvSpPr txBox="1"/>
          <p:nvPr/>
        </p:nvSpPr>
        <p:spPr>
          <a:xfrm>
            <a:off x="1322663" y="5818210"/>
            <a:ext cx="408305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0000"/>
              </a:buClr>
              <a:buSzPts val="2400"/>
            </a:pPr>
            <a:r>
              <a:rPr lang="en-US" sz="1600" b="1" dirty="0">
                <a:solidFill>
                  <a:srgbClr val="3E539E"/>
                </a:solidFill>
                <a:ea typeface="Arial"/>
                <a:cs typeface="Arial"/>
                <a:sym typeface="Arial"/>
              </a:rPr>
              <a:t>http://school6-kstovo.ru/rabota-muzeya</a:t>
            </a:r>
            <a:endParaRPr sz="1600" b="1" i="0" u="none" strike="noStrike" cap="none" dirty="0">
              <a:solidFill>
                <a:srgbClr val="3E53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 rot="2531002">
            <a:off x="998604" y="5225044"/>
            <a:ext cx="268647" cy="268647"/>
          </a:xfrm>
          <a:prstGeom prst="roundRect">
            <a:avLst/>
          </a:prstGeom>
          <a:solidFill>
            <a:srgbClr val="3C5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 rot="2531002">
            <a:off x="998605" y="5883920"/>
            <a:ext cx="268647" cy="268647"/>
          </a:xfrm>
          <a:prstGeom prst="roundRect">
            <a:avLst/>
          </a:prstGeom>
          <a:solidFill>
            <a:srgbClr val="914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Google Shape;163;p7"/>
          <p:cNvSpPr txBox="1"/>
          <p:nvPr/>
        </p:nvSpPr>
        <p:spPr>
          <a:xfrm>
            <a:off x="7017834" y="5149033"/>
            <a:ext cx="408305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0000"/>
              </a:buClr>
              <a:buSzPts val="2400"/>
            </a:pPr>
            <a:r>
              <a:rPr lang="en-US" sz="1600" b="1" dirty="0">
                <a:solidFill>
                  <a:srgbClr val="3E539E"/>
                </a:solidFill>
                <a:ea typeface="Arial"/>
                <a:cs typeface="Arial"/>
                <a:sym typeface="Arial"/>
              </a:rPr>
              <a:t>http://school6-kstovo.ru/yunye-kraevedy</a:t>
            </a:r>
            <a:endParaRPr sz="1600" b="1" i="0" u="none" strike="noStrike" cap="none" dirty="0">
              <a:solidFill>
                <a:srgbClr val="3E53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63;p7"/>
          <p:cNvSpPr txBox="1"/>
          <p:nvPr/>
        </p:nvSpPr>
        <p:spPr>
          <a:xfrm>
            <a:off x="7017834" y="5818211"/>
            <a:ext cx="408305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0000"/>
              </a:buClr>
              <a:buSzPts val="2400"/>
            </a:pPr>
            <a:r>
              <a:rPr lang="en-US" sz="1600" b="1" dirty="0" smtClean="0">
                <a:solidFill>
                  <a:srgbClr val="3E539E"/>
                </a:solidFill>
                <a:ea typeface="Arial"/>
                <a:cs typeface="Arial"/>
                <a:sym typeface="Arial"/>
              </a:rPr>
              <a:t>http</a:t>
            </a:r>
            <a:r>
              <a:rPr lang="en-US" sz="1600" b="1" dirty="0">
                <a:solidFill>
                  <a:srgbClr val="3E539E"/>
                </a:solidFill>
                <a:ea typeface="Arial"/>
                <a:cs typeface="Arial"/>
                <a:sym typeface="Arial"/>
              </a:rPr>
              <a:t>://school6-kstovo.ru/innovatsionnaya-deyatelnost</a:t>
            </a:r>
            <a:endParaRPr sz="1600" b="1" i="0" u="none" strike="noStrike" cap="none" dirty="0">
              <a:solidFill>
                <a:srgbClr val="3E53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 rot="2531002">
            <a:off x="6693775" y="5225045"/>
            <a:ext cx="268647" cy="268647"/>
          </a:xfrm>
          <a:prstGeom prst="roundRect">
            <a:avLst/>
          </a:prstGeom>
          <a:solidFill>
            <a:srgbClr val="3C5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 rot="2531002">
            <a:off x="6693776" y="5883921"/>
            <a:ext cx="268647" cy="268647"/>
          </a:xfrm>
          <a:prstGeom prst="roundRect">
            <a:avLst/>
          </a:prstGeom>
          <a:solidFill>
            <a:srgbClr val="914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154345" y="1525531"/>
            <a:ext cx="5378740" cy="3474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МЕСТО ДЛЯ ФОТО С РЕАЛИЗАЦИИ ПРАКТИКИ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27" y="1525530"/>
            <a:ext cx="5378741" cy="34954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152" y="1513889"/>
            <a:ext cx="5378740" cy="349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5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9;p22"/>
          <p:cNvSpPr/>
          <p:nvPr/>
        </p:nvSpPr>
        <p:spPr>
          <a:xfrm>
            <a:off x="8052192" y="1930014"/>
            <a:ext cx="3342268" cy="3412951"/>
          </a:xfrm>
          <a:prstGeom prst="frame">
            <a:avLst>
              <a:gd name="adj1" fmla="val 12500"/>
            </a:avLst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30;p22"/>
          <p:cNvSpPr/>
          <p:nvPr/>
        </p:nvSpPr>
        <p:spPr>
          <a:xfrm flipH="1">
            <a:off x="8322410" y="3029806"/>
            <a:ext cx="279254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QR-код </a:t>
            </a:r>
            <a:r>
              <a:rPr lang="ru-RU" sz="2400" b="1" i="0" u="sng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http://</a:t>
            </a:r>
            <a:r>
              <a:rPr lang="ru-RU" sz="2400" b="1" i="0" u="sng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qcoder.r</a:t>
            </a:r>
            <a:endParaRPr sz="2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63;p7"/>
          <p:cNvSpPr txBox="1"/>
          <p:nvPr/>
        </p:nvSpPr>
        <p:spPr>
          <a:xfrm>
            <a:off x="1043055" y="2850511"/>
            <a:ext cx="7508692" cy="190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3200" b="1" i="0" u="none" strike="noStrike" cap="none" dirty="0" smtClean="0">
                <a:solidFill>
                  <a:srgbClr val="3E539E"/>
                </a:solidFill>
                <a:latin typeface="Arial"/>
                <a:ea typeface="Arial"/>
                <a:cs typeface="Arial"/>
                <a:sym typeface="Arial"/>
              </a:rPr>
              <a:t>Ссылка на материалы, размещенные на </a:t>
            </a:r>
            <a:r>
              <a:rPr lang="ru-RU" sz="3200" b="1" i="0" u="none" strike="noStrike" cap="none" dirty="0" err="1" smtClean="0">
                <a:solidFill>
                  <a:srgbClr val="3E539E"/>
                </a:solidFill>
                <a:latin typeface="Arial"/>
                <a:ea typeface="Arial"/>
                <a:cs typeface="Arial"/>
                <a:sym typeface="Arial"/>
              </a:rPr>
              <a:t>Яндекс.Диске</a:t>
            </a:r>
            <a:r>
              <a:rPr lang="ru-RU" sz="3200" b="1" i="0" u="none" strike="noStrike" cap="none" dirty="0" smtClean="0">
                <a:solidFill>
                  <a:srgbClr val="3E539E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lvl="0">
              <a:buClr>
                <a:srgbClr val="000000"/>
              </a:buClr>
              <a:buSzPts val="2400"/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disk.yandex.ru/d/lrmmpHDvknrceQ</a:t>
            </a:r>
            <a:endParaRPr lang="ru-RU" dirty="0" smtClean="0"/>
          </a:p>
          <a:p>
            <a:pPr lvl="0">
              <a:buClr>
                <a:srgbClr val="000000"/>
              </a:buClr>
              <a:buSzPts val="2400"/>
            </a:pPr>
            <a:endParaRPr lang="ru-RU" dirty="0" smtClean="0"/>
          </a:p>
          <a:p>
            <a:pPr lvl="0">
              <a:buClr>
                <a:srgbClr val="000000"/>
              </a:buClr>
              <a:buSzPts val="2400"/>
            </a:pPr>
            <a:r>
              <a:rPr lang="en-US" b="1" dirty="0">
                <a:solidFill>
                  <a:srgbClr val="FF0000"/>
                </a:solidFill>
                <a:sym typeface="Arial"/>
              </a:rPr>
              <a:t>http://school6-kstovo.ru/ekskursii/virtualnyj-muzej</a:t>
            </a:r>
            <a:endParaRPr b="1" i="0" u="none" strike="noStrike" cap="none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 rot="2531002">
            <a:off x="644029" y="2972529"/>
            <a:ext cx="330799" cy="330799"/>
          </a:xfrm>
          <a:prstGeom prst="roundRect">
            <a:avLst/>
          </a:prstGeom>
          <a:solidFill>
            <a:srgbClr val="3C5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92" y="1930014"/>
            <a:ext cx="3342268" cy="355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3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4329" r="2432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69859" y="1634316"/>
            <a:ext cx="65173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2400"/>
            </a:pPr>
            <a:r>
              <a:rPr lang="ru-RU" sz="2400" b="1" dirty="0" err="1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>Янчук</a:t>
            </a:r>
            <a:r>
              <a:rPr lang="ru-RU" sz="2400" b="1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> Лидия Борисовна</a:t>
            </a:r>
            <a:endParaRPr lang="ru-RU" sz="2400" b="1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buSzPts val="2400"/>
            </a:pPr>
            <a:r>
              <a:rPr lang="ru-RU" sz="2400" b="1" dirty="0" smtClean="0">
                <a:solidFill>
                  <a:schemeClr val="bg1"/>
                </a:solidFill>
                <a:sym typeface="Arial"/>
              </a:rPr>
              <a:t>МАОУ СШ 6 с кадетскими классами</a:t>
            </a:r>
            <a:endParaRPr lang="ru-RU" sz="2400" b="1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buSzPts val="2400"/>
            </a:pPr>
            <a:r>
              <a:rPr lang="ru-RU" sz="2400" dirty="0" smtClean="0">
                <a:solidFill>
                  <a:schemeClr val="bg1"/>
                </a:solidFill>
              </a:rPr>
              <a:t>Стаж </a:t>
            </a:r>
            <a:r>
              <a:rPr lang="ru-RU" sz="2400" dirty="0">
                <a:solidFill>
                  <a:schemeClr val="bg1"/>
                </a:solidFill>
              </a:rPr>
              <a:t>работы в должности – 3 года. </a:t>
            </a:r>
          </a:p>
          <a:p>
            <a:pPr lvl="0">
              <a:buClr>
                <a:srgbClr val="000000"/>
              </a:buClr>
              <a:buSzPts val="2400"/>
            </a:pPr>
            <a:r>
              <a:rPr lang="ru-RU" sz="2400" dirty="0">
                <a:solidFill>
                  <a:schemeClr val="bg1"/>
                </a:solidFill>
              </a:rPr>
              <a:t>Участие в конкурсах:</a:t>
            </a:r>
          </a:p>
          <a:p>
            <a:pPr lvl="0">
              <a:buClr>
                <a:srgbClr val="000000"/>
              </a:buClr>
              <a:buSzPts val="2400"/>
            </a:pPr>
            <a:r>
              <a:rPr lang="ru-RU" sz="2400" dirty="0">
                <a:solidFill>
                  <a:schemeClr val="bg1"/>
                </a:solidFill>
              </a:rPr>
              <a:t>1. Всероссийский конкурс педагогических работников «Воспитать человека» </a:t>
            </a:r>
          </a:p>
          <a:p>
            <a:pPr lvl="0">
              <a:buClr>
                <a:srgbClr val="000000"/>
              </a:buClr>
              <a:buSzPts val="2400"/>
            </a:pPr>
            <a:r>
              <a:rPr lang="ru-RU" sz="2400" dirty="0">
                <a:solidFill>
                  <a:schemeClr val="bg1"/>
                </a:solidFill>
              </a:rPr>
              <a:t>2. Областной конкурс по выявлению эффективных систем комплексного методического сопровождения деятельности в сфере гражданско-патриотического воспитания «ПАТРИОТ 52</a:t>
            </a:r>
            <a:r>
              <a:rPr lang="ru-RU" sz="2400" dirty="0" smtClean="0">
                <a:solidFill>
                  <a:schemeClr val="bg1"/>
                </a:solidFill>
              </a:rPr>
              <a:t>»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5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882" y="1520489"/>
            <a:ext cx="1111623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3E539E"/>
                </a:solidFill>
              </a:rPr>
              <a:t> В </a:t>
            </a:r>
            <a:r>
              <a:rPr lang="ru-RU" sz="2400" dirty="0">
                <a:solidFill>
                  <a:srgbClr val="3E539E"/>
                </a:solidFill>
              </a:rPr>
              <a:t>создании системы патриотического воспитания </a:t>
            </a:r>
            <a:r>
              <a:rPr lang="ru-RU" sz="2400" dirty="0" smtClean="0">
                <a:solidFill>
                  <a:srgbClr val="3E539E"/>
                </a:solidFill>
              </a:rPr>
              <a:t>деятельности школьного музея принадлежит </a:t>
            </a:r>
            <a:r>
              <a:rPr lang="ru-RU" sz="2400" dirty="0">
                <a:solidFill>
                  <a:srgbClr val="3E539E"/>
                </a:solidFill>
              </a:rPr>
              <a:t>важная роль. Она предусматривает формирование и развитие социально значимых ценностей. Героические события отечественной истории, выдающиеся достижения страны в области политики, науки и культуры еще сохранили качества нравственных идеалов, что создает предпосылки для разработки комплекса мероприятий по патриотическому воспитанию учащихся с учетом сложившихся к настоящему </a:t>
            </a:r>
            <a:r>
              <a:rPr lang="ru-RU" sz="2400" dirty="0" smtClean="0">
                <a:solidFill>
                  <a:srgbClr val="3E539E"/>
                </a:solidFill>
              </a:rPr>
              <a:t>времени.</a:t>
            </a:r>
            <a:endParaRPr lang="ru-RU" sz="2400" dirty="0">
              <a:solidFill>
                <a:srgbClr val="3E539E"/>
              </a:solidFill>
            </a:endParaRPr>
          </a:p>
          <a:p>
            <a:endParaRPr lang="ru-RU" dirty="0">
              <a:solidFill>
                <a:srgbClr val="3E53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54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9;p3"/>
          <p:cNvSpPr txBox="1"/>
          <p:nvPr/>
        </p:nvSpPr>
        <p:spPr>
          <a:xfrm>
            <a:off x="745714" y="1572239"/>
            <a:ext cx="69161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1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ПРИОРИТЕТНОЕ НАПРАВЛЕНИЕ </a:t>
            </a:r>
            <a:br>
              <a:rPr lang="ru-RU" sz="3200" b="1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200" b="1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РАЗВИТИЯ СФЕРЫ </a:t>
            </a:r>
            <a:r>
              <a:rPr lang="ru-RU" sz="3200" b="1" i="0" u="none" strike="noStrike" cap="none" dirty="0" smtClean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ВОСПИТАНИЯ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09;p3"/>
          <p:cNvSpPr txBox="1"/>
          <p:nvPr/>
        </p:nvSpPr>
        <p:spPr>
          <a:xfrm>
            <a:off x="745713" y="4732068"/>
            <a:ext cx="841214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1" i="0" u="none" strike="noStrike" cap="none" dirty="0" smtClean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ОСНОВНЫЕ ЦЕННОСТИ,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just">
              <a:buClr>
                <a:srgbClr val="000000"/>
              </a:buClr>
              <a:buSzPts val="1800"/>
            </a:pPr>
            <a:r>
              <a:rPr lang="ru-RU" sz="1400" dirty="0">
                <a:solidFill>
                  <a:srgbClr val="3B539E"/>
                </a:solidFill>
                <a:ea typeface="Arial"/>
                <a:cs typeface="Arial"/>
                <a:sym typeface="Arial"/>
              </a:rPr>
              <a:t>« патриотизм, гражданственность, служение Отечеству и ответственность за его судьбу, высокие нравственные идеалы, крепкая семья, созидательный труд, приоритет духовного над материальным, гуманизм, взаимопомощь и взаимоуважение, историческая память и преемственность поколений, единство народов России».</a:t>
            </a:r>
            <a:endParaRPr sz="1400" b="0" i="0" u="none" strike="noStrike" cap="none" dirty="0">
              <a:solidFill>
                <a:srgbClr val="3B53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590" y="1572239"/>
            <a:ext cx="1914310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1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 rot="2531002">
            <a:off x="1619244" y="1715596"/>
            <a:ext cx="330799" cy="330799"/>
          </a:xfrm>
          <a:prstGeom prst="roundRect">
            <a:avLst/>
          </a:prstGeom>
          <a:solidFill>
            <a:srgbClr val="3C5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 rot="2531002">
            <a:off x="1619246" y="2468632"/>
            <a:ext cx="330799" cy="330799"/>
          </a:xfrm>
          <a:prstGeom prst="roundRect">
            <a:avLst/>
          </a:prstGeom>
          <a:solidFill>
            <a:srgbClr val="914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 rot="2531002">
            <a:off x="1619243" y="3221664"/>
            <a:ext cx="330799" cy="330799"/>
          </a:xfrm>
          <a:prstGeom prst="roundRect">
            <a:avLst/>
          </a:prstGeom>
          <a:solidFill>
            <a:srgbClr val="3C5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 rot="2531002">
            <a:off x="1619245" y="3974701"/>
            <a:ext cx="330799" cy="330799"/>
          </a:xfrm>
          <a:prstGeom prst="roundRect">
            <a:avLst/>
          </a:prstGeom>
          <a:solidFill>
            <a:srgbClr val="914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 rot="2531002">
            <a:off x="1619242" y="4727731"/>
            <a:ext cx="330799" cy="330799"/>
          </a:xfrm>
          <a:prstGeom prst="roundRect">
            <a:avLst/>
          </a:prstGeom>
          <a:solidFill>
            <a:srgbClr val="3C5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 rot="2531002">
            <a:off x="1619244" y="5480768"/>
            <a:ext cx="330799" cy="330799"/>
          </a:xfrm>
          <a:prstGeom prst="roundRect">
            <a:avLst/>
          </a:prstGeom>
          <a:solidFill>
            <a:srgbClr val="914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151526" y="1557828"/>
            <a:ext cx="8310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E539E"/>
                </a:solidFill>
              </a:rPr>
              <a:t>обучающиеся 1</a:t>
            </a:r>
            <a:r>
              <a:rPr lang="ru-RU" dirty="0" smtClean="0">
                <a:solidFill>
                  <a:srgbClr val="3E539E"/>
                </a:solidFill>
              </a:rPr>
              <a:t>-11 класса</a:t>
            </a:r>
            <a:endParaRPr lang="ru-RU" dirty="0">
              <a:solidFill>
                <a:srgbClr val="3E539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51525" y="2296183"/>
            <a:ext cx="9511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E539E"/>
                </a:solidFill>
              </a:rPr>
              <a:t>к</a:t>
            </a:r>
            <a:r>
              <a:rPr lang="ru-RU" dirty="0" smtClean="0">
                <a:solidFill>
                  <a:srgbClr val="3E539E"/>
                </a:solidFill>
              </a:rPr>
              <a:t>лассные руководители</a:t>
            </a:r>
            <a:endParaRPr lang="ru-RU" dirty="0">
              <a:solidFill>
                <a:srgbClr val="3E539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1525" y="3074113"/>
            <a:ext cx="9511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E539E"/>
                </a:solidFill>
              </a:rPr>
              <a:t>с</a:t>
            </a:r>
            <a:r>
              <a:rPr lang="ru-RU" dirty="0" smtClean="0">
                <a:solidFill>
                  <a:srgbClr val="3E539E"/>
                </a:solidFill>
              </a:rPr>
              <a:t>оветник директора </a:t>
            </a:r>
            <a:r>
              <a:rPr lang="ru-RU" dirty="0">
                <a:solidFill>
                  <a:srgbClr val="3E539E"/>
                </a:solidFill>
              </a:rPr>
              <a:t>по воспитанию и взаимодействию </a:t>
            </a:r>
            <a:br>
              <a:rPr lang="ru-RU" dirty="0">
                <a:solidFill>
                  <a:srgbClr val="3E539E"/>
                </a:solidFill>
              </a:rPr>
            </a:br>
            <a:r>
              <a:rPr lang="ru-RU" dirty="0">
                <a:solidFill>
                  <a:srgbClr val="3E539E"/>
                </a:solidFill>
              </a:rPr>
              <a:t>с детскими общественными организациями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51526" y="3816934"/>
            <a:ext cx="9574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3E539E"/>
                </a:solidFill>
              </a:rPr>
              <a:t>родители</a:t>
            </a:r>
            <a:endParaRPr lang="ru-RU" dirty="0">
              <a:solidFill>
                <a:srgbClr val="3E539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51527" y="4708464"/>
            <a:ext cx="8310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3E539E"/>
                </a:solidFill>
              </a:rPr>
              <a:t> </a:t>
            </a:r>
            <a:r>
              <a:rPr lang="ru-RU" dirty="0">
                <a:solidFill>
                  <a:srgbClr val="3E539E"/>
                </a:solidFill>
              </a:rPr>
              <a:t>социальные партнеры.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51526" y="5461501"/>
            <a:ext cx="8310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E539E"/>
                </a:solidFill>
              </a:rPr>
              <a:t>у</a:t>
            </a:r>
            <a:r>
              <a:rPr lang="ru-RU" dirty="0" smtClean="0">
                <a:solidFill>
                  <a:srgbClr val="3E539E"/>
                </a:solidFill>
              </a:rPr>
              <a:t>чителя-предметники</a:t>
            </a:r>
            <a:endParaRPr lang="ru-RU" dirty="0">
              <a:solidFill>
                <a:srgbClr val="3E539E"/>
              </a:solidFill>
            </a:endParaRPr>
          </a:p>
        </p:txBody>
      </p:sp>
      <p:pic>
        <p:nvPicPr>
          <p:cNvPr id="16" name="Google Shape;151;p6" descr="https://image.flaticon.com/icons/png/512/90/90784.png"/>
          <p:cNvPicPr preferRelativeResize="0"/>
          <p:nvPr/>
        </p:nvPicPr>
        <p:blipFill rotWithShape="1">
          <a:blip r:embed="rId3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817631" y="1547617"/>
            <a:ext cx="666755" cy="666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53;p6" descr="http://cdn.onlinewebfonts.com/svg/download_65396.png"/>
          <p:cNvPicPr preferRelativeResize="0"/>
          <p:nvPr/>
        </p:nvPicPr>
        <p:blipFill rotWithShape="1">
          <a:blip r:embed="rId4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70005" y="2341707"/>
            <a:ext cx="762005" cy="584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51;p6" descr="https://image.flaticon.com/icons/png/512/90/90784.png"/>
          <p:cNvPicPr preferRelativeResize="0"/>
          <p:nvPr/>
        </p:nvPicPr>
        <p:blipFill rotWithShape="1">
          <a:blip r:embed="rId3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812704" y="3053689"/>
            <a:ext cx="666755" cy="666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53;p6" descr="http://cdn.onlinewebfonts.com/svg/download_65396.png"/>
          <p:cNvPicPr preferRelativeResize="0"/>
          <p:nvPr/>
        </p:nvPicPr>
        <p:blipFill rotWithShape="1">
          <a:blip r:embed="rId4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70005" y="3847779"/>
            <a:ext cx="762005" cy="584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51;p6" descr="https://image.flaticon.com/icons/png/512/90/90784.png"/>
          <p:cNvPicPr preferRelativeResize="0"/>
          <p:nvPr/>
        </p:nvPicPr>
        <p:blipFill rotWithShape="1">
          <a:blip r:embed="rId3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812704" y="4562772"/>
            <a:ext cx="666755" cy="666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53;p6" descr="http://cdn.onlinewebfonts.com/svg/download_65396.png"/>
          <p:cNvPicPr preferRelativeResize="0"/>
          <p:nvPr/>
        </p:nvPicPr>
        <p:blipFill rotWithShape="1">
          <a:blip r:embed="rId4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62378" y="5346799"/>
            <a:ext cx="762005" cy="584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83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 rot="2531002">
            <a:off x="1762678" y="2044406"/>
            <a:ext cx="330799" cy="330799"/>
          </a:xfrm>
          <a:prstGeom prst="roundRect">
            <a:avLst/>
          </a:prstGeom>
          <a:solidFill>
            <a:srgbClr val="3C5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 rot="2531002">
            <a:off x="1762681" y="2935748"/>
            <a:ext cx="330799" cy="330799"/>
          </a:xfrm>
          <a:prstGeom prst="roundRect">
            <a:avLst/>
          </a:prstGeom>
          <a:solidFill>
            <a:srgbClr val="914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 rot="2531002">
            <a:off x="1762678" y="3895035"/>
            <a:ext cx="330799" cy="330799"/>
          </a:xfrm>
          <a:prstGeom prst="roundRect">
            <a:avLst/>
          </a:prstGeom>
          <a:solidFill>
            <a:srgbClr val="3C5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 rot="2531002">
            <a:off x="1762681" y="4922278"/>
            <a:ext cx="330799" cy="330799"/>
          </a:xfrm>
          <a:prstGeom prst="roundRect">
            <a:avLst/>
          </a:prstGeom>
          <a:solidFill>
            <a:srgbClr val="914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294963" y="2025139"/>
            <a:ext cx="8310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E539E"/>
                </a:solidFill>
              </a:rPr>
              <a:t>привлечение широкого круга социальных </a:t>
            </a:r>
            <a:r>
              <a:rPr lang="ru-RU" dirty="0" smtClean="0">
                <a:solidFill>
                  <a:srgbClr val="3E539E"/>
                </a:solidFill>
              </a:rPr>
              <a:t>партнеров</a:t>
            </a:r>
            <a:endParaRPr lang="ru-RU" dirty="0">
              <a:solidFill>
                <a:srgbClr val="3E539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94963" y="2916481"/>
            <a:ext cx="8310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E539E"/>
                </a:solidFill>
              </a:rPr>
              <a:t>использование новых форм работы – </a:t>
            </a:r>
            <a:r>
              <a:rPr lang="ru-RU" dirty="0" smtClean="0">
                <a:solidFill>
                  <a:srgbClr val="3E539E"/>
                </a:solidFill>
              </a:rPr>
              <a:t>проведение виртуальных экскурсий </a:t>
            </a:r>
            <a:endParaRPr lang="ru-RU" dirty="0">
              <a:solidFill>
                <a:srgbClr val="3E539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4963" y="3807823"/>
            <a:ext cx="9242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E539E"/>
                </a:solidFill>
              </a:rPr>
              <a:t>методическая разработка поможет классным     руководителям при организации практических мероприятий военно-патриотической направленности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94963" y="4903011"/>
            <a:ext cx="8310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E539E"/>
                </a:solidFill>
              </a:rPr>
              <a:t> </a:t>
            </a:r>
            <a:r>
              <a:rPr lang="ru-RU" dirty="0" smtClean="0">
                <a:solidFill>
                  <a:srgbClr val="3E539E"/>
                </a:solidFill>
              </a:rPr>
              <a:t>школьный музей- инновационная площадка НИРО </a:t>
            </a:r>
            <a:r>
              <a:rPr lang="ru-RU" dirty="0" err="1" smtClean="0">
                <a:solidFill>
                  <a:srgbClr val="3E539E"/>
                </a:solidFill>
              </a:rPr>
              <a:t>г.Н.Новгород</a:t>
            </a:r>
            <a:endParaRPr lang="ru-RU" dirty="0" smtClean="0">
              <a:solidFill>
                <a:srgbClr val="3E539E"/>
              </a:solidFill>
            </a:endParaRPr>
          </a:p>
          <a:p>
            <a:r>
              <a:rPr lang="ru-RU" dirty="0" smtClean="0">
                <a:solidFill>
                  <a:srgbClr val="3E539E"/>
                </a:solidFill>
              </a:rPr>
              <a:t>( работа отряда «</a:t>
            </a:r>
            <a:r>
              <a:rPr lang="ru-RU" dirty="0" err="1" smtClean="0">
                <a:solidFill>
                  <a:srgbClr val="3E539E"/>
                </a:solidFill>
              </a:rPr>
              <a:t>Кстовские</a:t>
            </a:r>
            <a:r>
              <a:rPr lang="ru-RU" dirty="0" smtClean="0">
                <a:solidFill>
                  <a:srgbClr val="3E539E"/>
                </a:solidFill>
              </a:rPr>
              <a:t> речники» на базе музея</a:t>
            </a:r>
            <a:endParaRPr lang="ru-RU" dirty="0">
              <a:solidFill>
                <a:srgbClr val="3E53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43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5129" y="2174913"/>
            <a:ext cx="111162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rgbClr val="3E539E"/>
                </a:solidFill>
              </a:rPr>
              <a:t>формирование гордости за свое Отечество, школу, семью, т.е. чувства сопричастности к прошлому и настоящему малой Родины. Музей призван способствовать формированию у учащихся гражданско-патриотических качеств, расширению кругозора и воспитанию познавательных интересов и способностей, овладению учащимися практическими навыками поисковой, исследовательской деятельности, осуществлять поддержку творческих способностей детей, формировать интерес к отечественной культуре и уважительного отношения к нравственным ценностям прошлых поколений, служить целям совершенствования образовательного процесса средствами дополнительного обучения. .</a:t>
            </a:r>
          </a:p>
        </p:txBody>
      </p:sp>
    </p:spTree>
    <p:extLst>
      <p:ext uri="{BB962C8B-B14F-4D97-AF65-F5344CB8AC3E}">
        <p14:creationId xmlns:p14="http://schemas.microsoft.com/office/powerpoint/2010/main" val="162066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 rot="2531002">
            <a:off x="1215832" y="2002467"/>
            <a:ext cx="330799" cy="330799"/>
          </a:xfrm>
          <a:prstGeom prst="roundRect">
            <a:avLst/>
          </a:prstGeom>
          <a:solidFill>
            <a:srgbClr val="3C5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 rot="2531002">
            <a:off x="1215834" y="2755503"/>
            <a:ext cx="330799" cy="330799"/>
          </a:xfrm>
          <a:prstGeom prst="roundRect">
            <a:avLst/>
          </a:prstGeom>
          <a:solidFill>
            <a:srgbClr val="914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 rot="2531002">
            <a:off x="1215831" y="3508535"/>
            <a:ext cx="330799" cy="330799"/>
          </a:xfrm>
          <a:prstGeom prst="roundRect">
            <a:avLst/>
          </a:prstGeom>
          <a:solidFill>
            <a:srgbClr val="3C5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 rot="2531002">
            <a:off x="1215833" y="4261572"/>
            <a:ext cx="330799" cy="330799"/>
          </a:xfrm>
          <a:prstGeom prst="roundRect">
            <a:avLst/>
          </a:prstGeom>
          <a:solidFill>
            <a:srgbClr val="914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 rot="2531002">
            <a:off x="1215830" y="5014602"/>
            <a:ext cx="330799" cy="330799"/>
          </a:xfrm>
          <a:prstGeom prst="roundRect">
            <a:avLst/>
          </a:prstGeom>
          <a:solidFill>
            <a:srgbClr val="3C5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748117" y="1983200"/>
            <a:ext cx="8310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3E539E"/>
                </a:solidFill>
              </a:rPr>
              <a:t>Способствовать </a:t>
            </a:r>
            <a:r>
              <a:rPr lang="ru-RU" i="1" dirty="0">
                <a:solidFill>
                  <a:srgbClr val="3E539E"/>
                </a:solidFill>
              </a:rPr>
              <a:t>формированию у учащихся гражданско-патриотических качеств,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48116" y="2736236"/>
            <a:ext cx="8310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3E539E"/>
                </a:solidFill>
              </a:rPr>
              <a:t>Расширять </a:t>
            </a:r>
            <a:r>
              <a:rPr lang="ru-RU" dirty="0">
                <a:solidFill>
                  <a:srgbClr val="3E539E"/>
                </a:solidFill>
              </a:rPr>
              <a:t>кругозор и воспитание познавательных интересов и способностей,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48116" y="3489272"/>
            <a:ext cx="8310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3E539E"/>
                </a:solidFill>
              </a:rPr>
              <a:t>Овладению </a:t>
            </a:r>
            <a:r>
              <a:rPr lang="ru-RU" dirty="0">
                <a:solidFill>
                  <a:srgbClr val="3E539E"/>
                </a:solidFill>
              </a:rPr>
              <a:t>учащимися практическими навыками поисковой, исследовательской </a:t>
            </a:r>
            <a:r>
              <a:rPr lang="ru-RU" dirty="0" smtClean="0">
                <a:solidFill>
                  <a:srgbClr val="3E539E"/>
                </a:solidFill>
              </a:rPr>
              <a:t>деятельности,</a:t>
            </a:r>
            <a:endParaRPr lang="ru-RU" dirty="0">
              <a:solidFill>
                <a:srgbClr val="3E539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48115" y="4242305"/>
            <a:ext cx="8310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E539E"/>
                </a:solidFill>
              </a:rPr>
              <a:t>Осуществлять поддержку творческих способностей детей, формировать интерес к отечественной культуре и уважительного отношения к нравственным ценностям прошлых поколений,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48115" y="4995335"/>
            <a:ext cx="8310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rgbClr val="3E539E"/>
              </a:solidFill>
            </a:endParaRPr>
          </a:p>
          <a:p>
            <a:r>
              <a:rPr lang="ru-RU" dirty="0" smtClean="0">
                <a:solidFill>
                  <a:srgbClr val="3E539E"/>
                </a:solidFill>
              </a:rPr>
              <a:t>Служить </a:t>
            </a:r>
            <a:r>
              <a:rPr lang="ru-RU" dirty="0">
                <a:solidFill>
                  <a:srgbClr val="3E539E"/>
                </a:solidFill>
              </a:rPr>
              <a:t>целям совершенствования образовательного процесса средствами дополнительного </a:t>
            </a:r>
            <a:r>
              <a:rPr lang="ru-RU" dirty="0" smtClean="0">
                <a:solidFill>
                  <a:srgbClr val="3E539E"/>
                </a:solidFill>
              </a:rPr>
              <a:t>обучения.</a:t>
            </a:r>
            <a:endParaRPr lang="ru-RU" dirty="0">
              <a:solidFill>
                <a:srgbClr val="3E53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9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5129" y="1879077"/>
            <a:ext cx="111162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rgbClr val="3E539E"/>
                </a:solidFill>
              </a:rPr>
              <a:t>Данная воспитательная практика предусматривает мероприятия по расширению экспозиций музея</a:t>
            </a:r>
            <a:r>
              <a:rPr lang="ru-RU" sz="2400" dirty="0" smtClean="0">
                <a:solidFill>
                  <a:srgbClr val="3E539E"/>
                </a:solidFill>
              </a:rPr>
              <a:t>.</a:t>
            </a:r>
          </a:p>
          <a:p>
            <a:pPr algn="just"/>
            <a:r>
              <a:rPr lang="ru-RU" sz="2400" dirty="0" smtClean="0">
                <a:solidFill>
                  <a:srgbClr val="3E539E"/>
                </a:solidFill>
              </a:rPr>
              <a:t> </a:t>
            </a:r>
            <a:r>
              <a:rPr lang="ru-RU" sz="2400" dirty="0">
                <a:solidFill>
                  <a:srgbClr val="3E539E"/>
                </a:solidFill>
              </a:rPr>
              <a:t>Основная </a:t>
            </a:r>
            <a:r>
              <a:rPr lang="ru-RU" sz="2400" dirty="0" smtClean="0">
                <a:solidFill>
                  <a:srgbClr val="3E539E"/>
                </a:solidFill>
              </a:rPr>
              <a:t>функция </a:t>
            </a:r>
            <a:r>
              <a:rPr lang="ru-RU" sz="2400" dirty="0">
                <a:solidFill>
                  <a:srgbClr val="3E539E"/>
                </a:solidFill>
              </a:rPr>
              <a:t>нашего музея –  создание истории школы в контексте истории Нижегородской области и </a:t>
            </a:r>
            <a:r>
              <a:rPr lang="ru-RU" sz="2400" dirty="0" err="1">
                <a:solidFill>
                  <a:srgbClr val="3E539E"/>
                </a:solidFill>
              </a:rPr>
              <a:t>Кстовского</a:t>
            </a:r>
            <a:r>
              <a:rPr lang="ru-RU" sz="2400" dirty="0">
                <a:solidFill>
                  <a:srgbClr val="3E539E"/>
                </a:solidFill>
              </a:rPr>
              <a:t> района. </a:t>
            </a:r>
            <a:endParaRPr lang="ru-RU" sz="2400" dirty="0" smtClean="0">
              <a:solidFill>
                <a:srgbClr val="3E539E"/>
              </a:solidFill>
            </a:endParaRPr>
          </a:p>
          <a:p>
            <a:pPr algn="just"/>
            <a:r>
              <a:rPr lang="ru-RU" sz="2400" dirty="0" smtClean="0">
                <a:solidFill>
                  <a:srgbClr val="3E539E"/>
                </a:solidFill>
              </a:rPr>
              <a:t>Вовлечение обучающихся школы в изучение истории своей малой Родины и России в целом.</a:t>
            </a:r>
          </a:p>
          <a:p>
            <a:pPr algn="just"/>
            <a:r>
              <a:rPr lang="ru-RU" sz="2400" dirty="0" smtClean="0">
                <a:solidFill>
                  <a:srgbClr val="3E539E"/>
                </a:solidFill>
              </a:rPr>
              <a:t>Показать обучающимся на музейной практике, что «без прошлого нет настоящего»</a:t>
            </a:r>
            <a:endParaRPr lang="ru-RU" sz="2400" dirty="0">
              <a:solidFill>
                <a:srgbClr val="3E53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03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ПРАКТИКА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593</Words>
  <Application>Microsoft Office PowerPoint</Application>
  <PresentationFormat>Широкоэкранный</PresentationFormat>
  <Paragraphs>76</Paragraphs>
  <Slides>15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ПРАКТИКА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User</cp:lastModifiedBy>
  <cp:revision>51</cp:revision>
  <dcterms:created xsi:type="dcterms:W3CDTF">2024-06-06T11:32:20Z</dcterms:created>
  <dcterms:modified xsi:type="dcterms:W3CDTF">2024-08-01T18:49:01Z</dcterms:modified>
</cp:coreProperties>
</file>