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84" r:id="rId3"/>
    <p:sldId id="271" r:id="rId4"/>
    <p:sldId id="279" r:id="rId5"/>
    <p:sldId id="297" r:id="rId6"/>
    <p:sldId id="298" r:id="rId7"/>
    <p:sldId id="282" r:id="rId8"/>
    <p:sldId id="273" r:id="rId9"/>
    <p:sldId id="285" r:id="rId10"/>
    <p:sldId id="287" r:id="rId11"/>
    <p:sldId id="289" r:id="rId12"/>
    <p:sldId id="290" r:id="rId13"/>
    <p:sldId id="291" r:id="rId14"/>
    <p:sldId id="292" r:id="rId15"/>
    <p:sldId id="293" r:id="rId16"/>
    <p:sldId id="294" r:id="rId17"/>
    <p:sldId id="300" r:id="rId18"/>
    <p:sldId id="295" r:id="rId19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E7"/>
    <a:srgbClr val="F5EAD3"/>
    <a:srgbClr val="FFCCCC"/>
    <a:srgbClr val="B1D8F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>
        <p:scale>
          <a:sx n="136" d="100"/>
          <a:sy n="136" d="100"/>
        </p:scale>
        <p:origin x="-9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регулят.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0.67400000000000004</c:v>
                </c:pt>
                <c:pt idx="1">
                  <c:v>0.64900000000000002</c:v>
                </c:pt>
                <c:pt idx="2">
                  <c:v>0.60699999999999998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92-43AE-8776-59496551EE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познав.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0.67900000000000005</c:v>
                </c:pt>
                <c:pt idx="1">
                  <c:v>0.65300000000000002</c:v>
                </c:pt>
                <c:pt idx="2">
                  <c:v>0.62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92-43AE-8776-59496551EEF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коммун.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0%</c:formatCode>
                <c:ptCount val="3"/>
                <c:pt idx="0">
                  <c:v>0.68300000000000005</c:v>
                </c:pt>
                <c:pt idx="1">
                  <c:v>0.66</c:v>
                </c:pt>
                <c:pt idx="2" formatCode="0.00%">
                  <c:v>0.63400000000000001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92-43AE-8776-59496551E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335360"/>
        <c:axId val="116336896"/>
      </c:barChart>
      <c:catAx>
        <c:axId val="116335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6336896"/>
        <c:crosses val="autoZero"/>
        <c:auto val="1"/>
        <c:lblAlgn val="ctr"/>
        <c:lblOffset val="100"/>
        <c:noMultiLvlLbl val="0"/>
      </c:catAx>
      <c:valAx>
        <c:axId val="1163368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63353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70C0"/>
                </a:solidFill>
              </a:defRPr>
            </a:pPr>
            <a:r>
              <a:rPr lang="ru-RU" sz="1000" dirty="0">
                <a:solidFill>
                  <a:srgbClr val="0070C0"/>
                </a:solidFill>
              </a:rPr>
              <a:t>Количество часов внеурочной деятельности  в неделю на одного ученика</a:t>
            </a:r>
          </a:p>
        </c:rich>
      </c:tx>
      <c:layout>
        <c:manualLayout>
          <c:xMode val="edge"/>
          <c:yMode val="edge"/>
          <c:x val="0.13262236261821031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часов внеурочной деятельности  в неделю на одного ученика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2019 г.</c:v>
                </c:pt>
                <c:pt idx="1">
                  <c:v>2020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5.5</c:v>
                </c:pt>
                <c:pt idx="1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379904"/>
        <c:axId val="144381440"/>
        <c:axId val="0"/>
      </c:bar3DChart>
      <c:catAx>
        <c:axId val="144379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44381440"/>
        <c:crosses val="autoZero"/>
        <c:auto val="1"/>
        <c:lblAlgn val="ctr"/>
        <c:lblOffset val="100"/>
        <c:noMultiLvlLbl val="0"/>
      </c:catAx>
      <c:valAx>
        <c:axId val="144381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379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173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 онлайн-меропиятиях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2019 г.</c:v>
                </c:pt>
                <c:pt idx="1">
                  <c:v>2020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</c:v>
                </c:pt>
                <c:pt idx="1">
                  <c:v>864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место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2019 г.</c:v>
                </c:pt>
                <c:pt idx="1">
                  <c:v>2020 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</c:v>
                </c:pt>
                <c:pt idx="1">
                  <c:v>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место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2019 г.</c:v>
                </c:pt>
                <c:pt idx="1">
                  <c:v>2020 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место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2019 г.</c:v>
                </c:pt>
                <c:pt idx="1">
                  <c:v>2020 г.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559104"/>
        <c:axId val="144564992"/>
      </c:barChart>
      <c:catAx>
        <c:axId val="144559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44564992"/>
        <c:crosses val="autoZero"/>
        <c:auto val="1"/>
        <c:lblAlgn val="ctr"/>
        <c:lblOffset val="100"/>
        <c:noMultiLvlLbl val="0"/>
      </c:catAx>
      <c:valAx>
        <c:axId val="144564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559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45617355748044"/>
          <c:y val="5.8053191554200245E-2"/>
          <c:w val="0.82737777023235881"/>
          <c:h val="0.624740208158530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баз.ур.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0.22</c:v>
                </c:pt>
                <c:pt idx="1">
                  <c:v>0.70799999999999996</c:v>
                </c:pt>
                <c:pt idx="2">
                  <c:v>7.8E-2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1A-4C86-BCBC-9B9F705CF69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повыш.ур.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0.217</c:v>
                </c:pt>
                <c:pt idx="1">
                  <c:v>0.71099999999999997</c:v>
                </c:pt>
                <c:pt idx="2">
                  <c:v>7.1999999999999995E-2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1A-4C86-BCBC-9B9F705CF69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низк.ур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0%</c:formatCode>
                <c:ptCount val="3"/>
                <c:pt idx="0">
                  <c:v>0.20599999999999999</c:v>
                </c:pt>
                <c:pt idx="1">
                  <c:v>0.72499999999999998</c:v>
                </c:pt>
                <c:pt idx="2" formatCode="0.00%">
                  <c:v>6.9000000000000006E-2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F1A-4C86-BCBC-9B9F705CF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210496"/>
        <c:axId val="133212032"/>
      </c:barChart>
      <c:catAx>
        <c:axId val="133210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212032"/>
        <c:crosses val="autoZero"/>
        <c:auto val="1"/>
        <c:lblAlgn val="ctr"/>
        <c:lblOffset val="100"/>
        <c:noMultiLvlLbl val="0"/>
      </c:catAx>
      <c:valAx>
        <c:axId val="1332120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332104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школа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география 10</c:v>
                </c:pt>
                <c:pt idx="1">
                  <c:v>биология 11</c:v>
                </c:pt>
                <c:pt idx="2">
                  <c:v>химия 11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84.2</c:v>
                </c:pt>
                <c:pt idx="1">
                  <c:v>81.8</c:v>
                </c:pt>
                <c:pt idx="2">
                  <c:v>72.3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EF-47ED-A608-D998FD66CB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география 10</c:v>
                </c:pt>
                <c:pt idx="1">
                  <c:v>биология 11</c:v>
                </c:pt>
                <c:pt idx="2">
                  <c:v>химия 11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61</c:v>
                </c:pt>
                <c:pt idx="1">
                  <c:v>86.4</c:v>
                </c:pt>
                <c:pt idx="2">
                  <c:v>78.5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EF-47ED-A608-D998FD66CBE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область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география 10</c:v>
                </c:pt>
                <c:pt idx="1">
                  <c:v>биология 11</c:v>
                </c:pt>
                <c:pt idx="2">
                  <c:v>химия 11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66.8</c:v>
                </c:pt>
                <c:pt idx="1">
                  <c:v>85</c:v>
                </c:pt>
                <c:pt idx="2">
                  <c:v>73.5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EF-47ED-A608-D998FD66CBE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география 10</c:v>
                </c:pt>
                <c:pt idx="1">
                  <c:v>биология 11</c:v>
                </c:pt>
                <c:pt idx="2">
                  <c:v>химия 11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64.8</c:v>
                </c:pt>
                <c:pt idx="1">
                  <c:v>78</c:v>
                </c:pt>
                <c:pt idx="2">
                  <c:v>71.900000000000006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8EF-47ED-A608-D998FD66CB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839296"/>
        <c:axId val="134853376"/>
      </c:barChart>
      <c:catAx>
        <c:axId val="13483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853376"/>
        <c:crosses val="autoZero"/>
        <c:auto val="1"/>
        <c:lblAlgn val="ctr"/>
        <c:lblOffset val="100"/>
        <c:noMultiLvlLbl val="0"/>
      </c:catAx>
      <c:valAx>
        <c:axId val="13485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83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>
        <a:lumMod val="9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260"/>
      <c:rAngAx val="0"/>
      <c:perspective val="8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99033974919802E-2"/>
          <c:y val="0.13962473440819897"/>
          <c:w val="0.82938885243511229"/>
          <c:h val="0.7808052118485189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Лист1!$A$2:$A$12</c:f>
              <c:strCache>
                <c:ptCount val="5"/>
                <c:pt idx="0">
                  <c:v>ОВЗ</c:v>
                </c:pt>
                <c:pt idx="4">
                  <c:v>Общ.классы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17.18</c:v>
                </c:pt>
                <c:pt idx="4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9E-4602-B924-2D9A0E28C72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Лист1!$A$2:$A$12</c:f>
              <c:strCache>
                <c:ptCount val="5"/>
                <c:pt idx="0">
                  <c:v>ОВЗ</c:v>
                </c:pt>
                <c:pt idx="4">
                  <c:v>Общ.классы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25.3</c:v>
                </c:pt>
                <c:pt idx="4">
                  <c:v>61.3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9E-4602-B924-2D9A0E28C72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5"/>
                <c:pt idx="0">
                  <c:v>ОВЗ</c:v>
                </c:pt>
                <c:pt idx="4">
                  <c:v>Общ.классы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36.1</c:v>
                </c:pt>
                <c:pt idx="4">
                  <c:v>71.8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9E-4602-B924-2D9A0E28C7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5149440"/>
        <c:axId val="135153920"/>
        <c:axId val="133470400"/>
      </c:bar3DChart>
      <c:catAx>
        <c:axId val="13514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153920"/>
        <c:crosses val="autoZero"/>
        <c:auto val="1"/>
        <c:lblAlgn val="ctr"/>
        <c:lblOffset val="100"/>
        <c:noMultiLvlLbl val="0"/>
      </c:catAx>
      <c:valAx>
        <c:axId val="13515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149440"/>
        <c:crosses val="autoZero"/>
        <c:crossBetween val="between"/>
      </c:valAx>
      <c:serAx>
        <c:axId val="1334704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153920"/>
        <c:crosses val="autoZero"/>
      </c:serAx>
      <c:spPr>
        <a:solidFill>
          <a:schemeClr val="bg2">
            <a:lumMod val="90000"/>
          </a:schemeClr>
        </a:solidFill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tint val="75000"/>
          <a:shade val="95000"/>
          <a:satMod val="10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49.2</c:v>
                </c:pt>
                <c:pt idx="2">
                  <c:v>62.4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8F-42EF-856E-295EB5E098D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8F-42EF-856E-295EB5E098D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8F-42EF-856E-295EB5E098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5286144"/>
        <c:axId val="135287936"/>
        <c:axId val="0"/>
      </c:bar3DChart>
      <c:catAx>
        <c:axId val="135286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287936"/>
        <c:crosses val="autoZero"/>
        <c:auto val="1"/>
        <c:lblAlgn val="ctr"/>
        <c:lblOffset val="100"/>
        <c:noMultiLvlLbl val="0"/>
      </c:catAx>
      <c:valAx>
        <c:axId val="135287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286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победители </c:v>
                </c:pt>
                <c:pt idx="1">
                  <c:v>призеры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D7-4F31-B831-20FED52AB37E}"/>
            </c:ext>
          </c:extLst>
        </c:ser>
        <c:ser>
          <c:idx val="3"/>
          <c:order val="1"/>
          <c:tx>
            <c:strRef>
              <c:f>Лист1!$E$1</c:f>
              <c:strCache>
                <c:ptCount val="1"/>
                <c:pt idx="0">
                  <c:v>2018-19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победители </c:v>
                </c:pt>
                <c:pt idx="1">
                  <c:v>призеры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</c:v>
                </c:pt>
                <c:pt idx="1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D7-4F31-B831-20FED52AB37E}"/>
            </c:ext>
          </c:extLst>
        </c:ser>
        <c:ser>
          <c:idx val="4"/>
          <c:order val="2"/>
          <c:tx>
            <c:strRef>
              <c:f>Лист1!$F$1</c:f>
              <c:strCache>
                <c:ptCount val="1"/>
                <c:pt idx="0">
                  <c:v>2019-20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победители </c:v>
                </c:pt>
                <c:pt idx="1">
                  <c:v>призеры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ED7-4F31-B831-20FED52AB37E}"/>
            </c:ext>
          </c:extLst>
        </c:ser>
        <c:ser>
          <c:idx val="5"/>
          <c:order val="3"/>
          <c:tx>
            <c:strRef>
              <c:f>Лист1!$G$1</c:f>
              <c:strCache>
                <c:ptCount val="1"/>
                <c:pt idx="0">
                  <c:v>2020-2021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победители </c:v>
                </c:pt>
                <c:pt idx="1">
                  <c:v>призеры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4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ED7-4F31-B831-20FED52AB3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5325952"/>
        <c:axId val="135200768"/>
        <c:axId val="0"/>
      </c:bar3DChart>
      <c:catAx>
        <c:axId val="135325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5200768"/>
        <c:crosses val="autoZero"/>
        <c:auto val="1"/>
        <c:lblAlgn val="ctr"/>
        <c:lblOffset val="100"/>
        <c:noMultiLvlLbl val="0"/>
      </c:catAx>
      <c:valAx>
        <c:axId val="135200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325952"/>
        <c:crosses val="autoZero"/>
        <c:crossBetween val="between"/>
      </c:valAx>
    </c:plotArea>
    <c:legend>
      <c:legendPos val="r"/>
      <c:legendEntry>
        <c:idx val="0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88808106288843"/>
          <c:y val="3.1938853199317725E-2"/>
          <c:w val="0.92675431196100488"/>
          <c:h val="0.788641801353778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нач.кл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2">
                  <c:v>12.5</c:v>
                </c:pt>
                <c:pt idx="3">
                  <c:v>32.1</c:v>
                </c:pt>
                <c:pt idx="4">
                  <c:v>37.5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60-4E1B-AC91-F85FB4CCC8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основн.общ.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2">
                  <c:v>2017-18</c:v>
                </c:pt>
                <c:pt idx="3">
                  <c:v>2018-19</c:v>
                </c:pt>
                <c:pt idx="4">
                  <c:v>2019-20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2">
                  <c:v>22.6</c:v>
                </c:pt>
                <c:pt idx="3">
                  <c:v>25</c:v>
                </c:pt>
                <c:pt idx="4">
                  <c:v>34.700000000000003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60-4E1B-AC91-F85FB4CCC8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5264896"/>
        <c:axId val="144580992"/>
        <c:axId val="0"/>
      </c:bar3DChart>
      <c:catAx>
        <c:axId val="135264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580992"/>
        <c:crosses val="autoZero"/>
        <c:auto val="1"/>
        <c:lblAlgn val="ctr"/>
        <c:lblOffset val="100"/>
        <c:noMultiLvlLbl val="0"/>
      </c:catAx>
      <c:valAx>
        <c:axId val="144580992"/>
        <c:scaling>
          <c:orientation val="minMax"/>
          <c:max val="4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5264896"/>
        <c:crosses val="autoZero"/>
        <c:crossBetween val="between"/>
        <c:majorUnit val="5"/>
        <c:minorUnit val="1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Лист1!$B$5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Лист1!$C$4:$G$4</c:f>
              <c:strCache>
                <c:ptCount val="5"/>
                <c:pt idx="0">
                  <c:v>Всего педагогов</c:v>
                </c:pt>
                <c:pt idx="1">
                  <c:v>Высшая</c:v>
                </c:pt>
                <c:pt idx="2">
                  <c:v>Первая</c:v>
                </c:pt>
                <c:pt idx="3">
                  <c:v>СЗД</c:v>
                </c:pt>
                <c:pt idx="4">
                  <c:v>Не подлежат аттестации</c:v>
                </c:pt>
              </c:strCache>
            </c:strRef>
          </c:cat>
          <c:val>
            <c:numRef>
              <c:f>Лист1!$C$5:$G$5</c:f>
              <c:numCache>
                <c:formatCode>General</c:formatCode>
                <c:ptCount val="5"/>
                <c:pt idx="0">
                  <c:v>47</c:v>
                </c:pt>
                <c:pt idx="1">
                  <c:v>6</c:v>
                </c:pt>
                <c:pt idx="2">
                  <c:v>26</c:v>
                </c:pt>
                <c:pt idx="3">
                  <c:v>4</c:v>
                </c:pt>
                <c:pt idx="4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Лист1!$B$6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Лист1!$C$4:$G$4</c:f>
              <c:strCache>
                <c:ptCount val="5"/>
                <c:pt idx="0">
                  <c:v>Всего педагогов</c:v>
                </c:pt>
                <c:pt idx="1">
                  <c:v>Высшая</c:v>
                </c:pt>
                <c:pt idx="2">
                  <c:v>Первая</c:v>
                </c:pt>
                <c:pt idx="3">
                  <c:v>СЗД</c:v>
                </c:pt>
                <c:pt idx="4">
                  <c:v>Не подлежат аттестации</c:v>
                </c:pt>
              </c:strCache>
            </c:strRef>
          </c:cat>
          <c:val>
            <c:numRef>
              <c:f>Лист1!$C$6:$G$6</c:f>
              <c:numCache>
                <c:formatCode>General</c:formatCode>
                <c:ptCount val="5"/>
                <c:pt idx="0">
                  <c:v>43</c:v>
                </c:pt>
                <c:pt idx="1">
                  <c:v>6</c:v>
                </c:pt>
                <c:pt idx="2">
                  <c:v>26</c:v>
                </c:pt>
                <c:pt idx="3">
                  <c:v>7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603008"/>
        <c:axId val="144604544"/>
        <c:axId val="0"/>
      </c:bar3DChart>
      <c:catAx>
        <c:axId val="144603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44604544"/>
        <c:crosses val="autoZero"/>
        <c:auto val="1"/>
        <c:lblAlgn val="ctr"/>
        <c:lblOffset val="100"/>
        <c:noMultiLvlLbl val="0"/>
      </c:catAx>
      <c:valAx>
        <c:axId val="144604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603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>
                <a:solidFill>
                  <a:srgbClr val="0070C0"/>
                </a:solidFill>
              </a:defRPr>
            </a:pPr>
            <a:r>
              <a:rPr lang="ru-RU" sz="1000" dirty="0">
                <a:solidFill>
                  <a:srgbClr val="0070C0"/>
                </a:solidFill>
              </a:rPr>
              <a:t>% охвата обучающихся дополнительным образованием</a:t>
            </a:r>
          </a:p>
        </c:rich>
      </c:tx>
      <c:layout>
        <c:manualLayout>
          <c:xMode val="edge"/>
          <c:yMode val="edge"/>
          <c:x val="0.19415009443395179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охвата обучающихся дополнительным образованием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2019 г.</c:v>
                </c:pt>
                <c:pt idx="1">
                  <c:v>2020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93</c:v>
                </c:pt>
                <c:pt idx="1">
                  <c:v>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337152"/>
        <c:axId val="144359424"/>
      </c:barChart>
      <c:catAx>
        <c:axId val="144337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44359424"/>
        <c:crosses val="autoZero"/>
        <c:auto val="1"/>
        <c:lblAlgn val="ctr"/>
        <c:lblOffset val="100"/>
        <c:noMultiLvlLbl val="0"/>
      </c:catAx>
      <c:valAx>
        <c:axId val="14435942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144337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15013F-136B-494F-AE84-226E1BBA478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AEFB8E-C091-459D-8239-B9374AC73388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Высоко-профессиональный творческий </a:t>
          </a:r>
          <a:r>
            <a:rPr lang="ru-RU" sz="1000" dirty="0" err="1" smtClean="0">
              <a:solidFill>
                <a:schemeClr val="tx1"/>
              </a:solidFill>
            </a:rPr>
            <a:t>педколлектив</a:t>
          </a:r>
          <a:endParaRPr lang="ru-RU" sz="1000" dirty="0">
            <a:solidFill>
              <a:schemeClr val="tx1"/>
            </a:solidFill>
          </a:endParaRPr>
        </a:p>
      </dgm:t>
    </dgm:pt>
    <dgm:pt modelId="{92506747-AA98-472C-ADB4-C06570EEFD48}" type="parTrans" cxnId="{5D0D617A-0E0E-4E2A-94A0-685ADC88985B}">
      <dgm:prSet/>
      <dgm:spPr/>
      <dgm:t>
        <a:bodyPr/>
        <a:lstStyle/>
        <a:p>
          <a:endParaRPr lang="ru-RU"/>
        </a:p>
      </dgm:t>
    </dgm:pt>
    <dgm:pt modelId="{56E60069-3DD9-4139-9C31-E2A05FDF5096}" type="sibTrans" cxnId="{5D0D617A-0E0E-4E2A-94A0-685ADC88985B}">
      <dgm:prSet/>
      <dgm:spPr/>
      <dgm:t>
        <a:bodyPr/>
        <a:lstStyle/>
        <a:p>
          <a:endParaRPr lang="ru-RU"/>
        </a:p>
      </dgm:t>
    </dgm:pt>
    <dgm:pt modelId="{D5EF4D99-A196-4321-96FB-155649A9A6EA}">
      <dgm:prSet phldrT="[Текст]" custT="1"/>
      <dgm:spPr/>
      <dgm:t>
        <a:bodyPr/>
        <a:lstStyle/>
        <a:p>
          <a:r>
            <a:rPr lang="ru-RU" sz="1000" b="0" dirty="0" smtClean="0">
              <a:solidFill>
                <a:schemeClr val="tx1"/>
              </a:solidFill>
            </a:rPr>
            <a:t>Развитая система </a:t>
          </a:r>
          <a:r>
            <a:rPr lang="ru-RU" sz="1000" b="0" dirty="0" err="1" smtClean="0">
              <a:solidFill>
                <a:schemeClr val="tx1"/>
              </a:solidFill>
            </a:rPr>
            <a:t>допобразования</a:t>
          </a:r>
          <a:r>
            <a:rPr lang="ru-RU" sz="1000" b="0" dirty="0" smtClean="0">
              <a:solidFill>
                <a:schemeClr val="tx1"/>
              </a:solidFill>
            </a:rPr>
            <a:t> и внеурочной деятельности</a:t>
          </a:r>
          <a:endParaRPr lang="ru-RU" sz="1000" b="0" dirty="0">
            <a:solidFill>
              <a:schemeClr val="tx1"/>
            </a:solidFill>
          </a:endParaRPr>
        </a:p>
      </dgm:t>
    </dgm:pt>
    <dgm:pt modelId="{CA7DC1D8-09D8-4C91-BC2F-5A071332C2C1}" type="parTrans" cxnId="{6488621F-4DDC-4CF2-ABA1-3FDFAEC4E0FB}">
      <dgm:prSet/>
      <dgm:spPr/>
      <dgm:t>
        <a:bodyPr/>
        <a:lstStyle/>
        <a:p>
          <a:endParaRPr lang="ru-RU"/>
        </a:p>
      </dgm:t>
    </dgm:pt>
    <dgm:pt modelId="{27E28CA4-990D-4596-AEB5-CFC4A4690FC1}" type="sibTrans" cxnId="{6488621F-4DDC-4CF2-ABA1-3FDFAEC4E0FB}">
      <dgm:prSet/>
      <dgm:spPr/>
      <dgm:t>
        <a:bodyPr/>
        <a:lstStyle/>
        <a:p>
          <a:endParaRPr lang="ru-RU"/>
        </a:p>
      </dgm:t>
    </dgm:pt>
    <dgm:pt modelId="{B9AD6E52-F36C-41A6-8DA8-36DC679E6B8E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Педагогическое партнерство с родителями</a:t>
          </a:r>
          <a:endParaRPr lang="ru-RU" sz="1000" dirty="0">
            <a:solidFill>
              <a:schemeClr val="tx1"/>
            </a:solidFill>
          </a:endParaRPr>
        </a:p>
      </dgm:t>
    </dgm:pt>
    <dgm:pt modelId="{B2D99D10-6BA2-4D11-89BA-779D6FCD7EE6}" type="parTrans" cxnId="{8D1901D8-8734-4BDF-AA9E-70FD16D60262}">
      <dgm:prSet/>
      <dgm:spPr/>
      <dgm:t>
        <a:bodyPr/>
        <a:lstStyle/>
        <a:p>
          <a:endParaRPr lang="ru-RU"/>
        </a:p>
      </dgm:t>
    </dgm:pt>
    <dgm:pt modelId="{533B6E2C-8634-4F59-930F-2F7B819EEB25}" type="sibTrans" cxnId="{8D1901D8-8734-4BDF-AA9E-70FD16D60262}">
      <dgm:prSet/>
      <dgm:spPr/>
      <dgm:t>
        <a:bodyPr/>
        <a:lstStyle/>
        <a:p>
          <a:endParaRPr lang="ru-RU"/>
        </a:p>
      </dgm:t>
    </dgm:pt>
    <dgm:pt modelId="{BB3822B6-B508-4301-86AD-D27317794402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Современная инфраструктура</a:t>
          </a:r>
          <a:endParaRPr lang="ru-RU" sz="1000" dirty="0">
            <a:solidFill>
              <a:schemeClr val="tx1"/>
            </a:solidFill>
          </a:endParaRPr>
        </a:p>
      </dgm:t>
    </dgm:pt>
    <dgm:pt modelId="{1049ABDD-2540-4454-BAB2-594FA40402F7}" type="parTrans" cxnId="{5A8E5D81-1391-45CE-98A5-157BFE7FD45F}">
      <dgm:prSet/>
      <dgm:spPr/>
      <dgm:t>
        <a:bodyPr/>
        <a:lstStyle/>
        <a:p>
          <a:endParaRPr lang="ru-RU"/>
        </a:p>
      </dgm:t>
    </dgm:pt>
    <dgm:pt modelId="{CD338876-0B15-43B4-BA22-F1AC01439759}" type="sibTrans" cxnId="{5A8E5D81-1391-45CE-98A5-157BFE7FD45F}">
      <dgm:prSet/>
      <dgm:spPr/>
      <dgm:t>
        <a:bodyPr/>
        <a:lstStyle/>
        <a:p>
          <a:endParaRPr lang="ru-RU"/>
        </a:p>
      </dgm:t>
    </dgm:pt>
    <dgm:pt modelId="{3B2D7A0F-A45A-42A6-9CCF-B99A984C7157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Эффективная система управления</a:t>
          </a:r>
          <a:endParaRPr lang="ru-RU" sz="1000" dirty="0">
            <a:solidFill>
              <a:schemeClr val="tx1"/>
            </a:solidFill>
          </a:endParaRPr>
        </a:p>
      </dgm:t>
    </dgm:pt>
    <dgm:pt modelId="{5B4DE6DD-E917-48F4-B50E-6BCCBBFE7984}" type="parTrans" cxnId="{E8B9F325-BDF8-4B4B-8234-6EADE9ADE648}">
      <dgm:prSet/>
      <dgm:spPr/>
      <dgm:t>
        <a:bodyPr/>
        <a:lstStyle/>
        <a:p>
          <a:endParaRPr lang="ru-RU"/>
        </a:p>
      </dgm:t>
    </dgm:pt>
    <dgm:pt modelId="{C078832F-81C5-4DA1-AEF9-94E4F5D5278D}" type="sibTrans" cxnId="{E8B9F325-BDF8-4B4B-8234-6EADE9ADE648}">
      <dgm:prSet/>
      <dgm:spPr/>
      <dgm:t>
        <a:bodyPr/>
        <a:lstStyle/>
        <a:p>
          <a:endParaRPr lang="ru-RU"/>
        </a:p>
      </dgm:t>
    </dgm:pt>
    <dgm:pt modelId="{714E2A5A-F4AD-42CD-B81A-C65E7251B104}">
      <dgm:prSet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Широкая сеть межведомственного взаимодействия</a:t>
          </a:r>
          <a:endParaRPr lang="ru-RU" sz="1000" dirty="0">
            <a:solidFill>
              <a:schemeClr val="tx1"/>
            </a:solidFill>
          </a:endParaRPr>
        </a:p>
      </dgm:t>
    </dgm:pt>
    <dgm:pt modelId="{A5FFDCC9-494C-4BF3-AB7B-64AF5EE52856}" type="parTrans" cxnId="{2AB570F8-86E0-493F-84D9-224843FD3D7D}">
      <dgm:prSet/>
      <dgm:spPr/>
      <dgm:t>
        <a:bodyPr/>
        <a:lstStyle/>
        <a:p>
          <a:endParaRPr lang="ru-RU"/>
        </a:p>
      </dgm:t>
    </dgm:pt>
    <dgm:pt modelId="{ADE7AF63-0083-4D9C-8EED-A71D99F4099F}" type="sibTrans" cxnId="{2AB570F8-86E0-493F-84D9-224843FD3D7D}">
      <dgm:prSet/>
      <dgm:spPr/>
      <dgm:t>
        <a:bodyPr/>
        <a:lstStyle/>
        <a:p>
          <a:endParaRPr lang="ru-RU"/>
        </a:p>
      </dgm:t>
    </dgm:pt>
    <dgm:pt modelId="{1A5E9216-E5E7-4A63-AFCB-B2C14BEA1897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Доступная и безопасная образовательная среда</a:t>
          </a:r>
          <a:endParaRPr lang="ru-RU" sz="1000" dirty="0">
            <a:solidFill>
              <a:schemeClr val="tx1"/>
            </a:solidFill>
          </a:endParaRPr>
        </a:p>
      </dgm:t>
    </dgm:pt>
    <dgm:pt modelId="{ADF2AE92-3813-47A3-8857-DD1F9DC25273}" type="parTrans" cxnId="{E064F65B-2731-4FB8-9776-9CFC76038AC3}">
      <dgm:prSet/>
      <dgm:spPr/>
      <dgm:t>
        <a:bodyPr/>
        <a:lstStyle/>
        <a:p>
          <a:endParaRPr lang="ru-RU"/>
        </a:p>
      </dgm:t>
    </dgm:pt>
    <dgm:pt modelId="{663C25DF-58A5-40A3-B3A4-99D5A0BD5E79}" type="sibTrans" cxnId="{E064F65B-2731-4FB8-9776-9CFC76038AC3}">
      <dgm:prSet/>
      <dgm:spPr/>
      <dgm:t>
        <a:bodyPr/>
        <a:lstStyle/>
        <a:p>
          <a:endParaRPr lang="ru-RU"/>
        </a:p>
      </dgm:t>
    </dgm:pt>
    <dgm:pt modelId="{B144A031-F6BF-4689-8649-5D55F35BD35B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Полное кадровое обеспечение</a:t>
          </a:r>
          <a:endParaRPr lang="ru-RU" sz="1000" dirty="0">
            <a:solidFill>
              <a:schemeClr val="tx1"/>
            </a:solidFill>
          </a:endParaRPr>
        </a:p>
      </dgm:t>
    </dgm:pt>
    <dgm:pt modelId="{A08EA86C-2935-4BF5-8D2D-4395E12DC9EB}" type="parTrans" cxnId="{6729F5BE-50B0-4E25-986B-D9DFE9A5B06B}">
      <dgm:prSet/>
      <dgm:spPr/>
      <dgm:t>
        <a:bodyPr/>
        <a:lstStyle/>
        <a:p>
          <a:endParaRPr lang="ru-RU"/>
        </a:p>
      </dgm:t>
    </dgm:pt>
    <dgm:pt modelId="{DA72D121-B15F-4B51-9E6E-FDE0FD148964}" type="sibTrans" cxnId="{6729F5BE-50B0-4E25-986B-D9DFE9A5B06B}">
      <dgm:prSet/>
      <dgm:spPr/>
      <dgm:t>
        <a:bodyPr/>
        <a:lstStyle/>
        <a:p>
          <a:endParaRPr lang="ru-RU"/>
        </a:p>
      </dgm:t>
    </dgm:pt>
    <dgm:pt modelId="{91CE8B88-E1AE-4618-A1D7-2E955162BB3A}">
      <dgm:prSet phldrT="[Текст]"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Современная материально-техническая база</a:t>
          </a:r>
        </a:p>
      </dgm:t>
    </dgm:pt>
    <dgm:pt modelId="{EA7B775C-66A9-46DE-B6B0-1F29D048BC2F}" type="parTrans" cxnId="{35E0425D-89C1-4917-9EC3-86B61171E41E}">
      <dgm:prSet/>
      <dgm:spPr/>
      <dgm:t>
        <a:bodyPr/>
        <a:lstStyle/>
        <a:p>
          <a:endParaRPr lang="ru-RU"/>
        </a:p>
      </dgm:t>
    </dgm:pt>
    <dgm:pt modelId="{3A882527-1A21-4773-8263-E0A3A35B34DA}" type="sibTrans" cxnId="{35E0425D-89C1-4917-9EC3-86B61171E41E}">
      <dgm:prSet/>
      <dgm:spPr/>
      <dgm:t>
        <a:bodyPr/>
        <a:lstStyle/>
        <a:p>
          <a:endParaRPr lang="ru-RU"/>
        </a:p>
      </dgm:t>
    </dgm:pt>
    <dgm:pt modelId="{76F47A47-E862-4E57-A7D1-EB1D33D3BB5A}" type="pres">
      <dgm:prSet presAssocID="{7915013F-136B-494F-AE84-226E1BBA478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0B26C7-B2CF-4415-A0D5-5CD81B387A07}" type="pres">
      <dgm:prSet presAssocID="{E3AEFB8E-C091-459D-8239-B9374AC73388}" presName="node" presStyleLbl="node1" presStyleIdx="0" presStyleCnt="9" custScaleX="125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E9F82-785A-4C7B-A247-70AF49B01AA2}" type="pres">
      <dgm:prSet presAssocID="{E3AEFB8E-C091-459D-8239-B9374AC73388}" presName="spNode" presStyleCnt="0"/>
      <dgm:spPr/>
    </dgm:pt>
    <dgm:pt modelId="{C0257E7A-60EF-48F2-BD33-21AC614B810E}" type="pres">
      <dgm:prSet presAssocID="{56E60069-3DD9-4139-9C31-E2A05FDF5096}" presName="sibTrans" presStyleLbl="sibTrans1D1" presStyleIdx="0" presStyleCnt="9"/>
      <dgm:spPr/>
      <dgm:t>
        <a:bodyPr/>
        <a:lstStyle/>
        <a:p>
          <a:endParaRPr lang="ru-RU"/>
        </a:p>
      </dgm:t>
    </dgm:pt>
    <dgm:pt modelId="{F94969E8-62E8-4D20-B73C-32A679BC61CC}" type="pres">
      <dgm:prSet presAssocID="{714E2A5A-F4AD-42CD-B81A-C65E7251B104}" presName="node" presStyleLbl="node1" presStyleIdx="1" presStyleCnt="9" custScaleX="129582" custRadScaleRad="100008" custRadScaleInc="5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44A57-0321-4348-894F-B056B78C4225}" type="pres">
      <dgm:prSet presAssocID="{714E2A5A-F4AD-42CD-B81A-C65E7251B104}" presName="spNode" presStyleCnt="0"/>
      <dgm:spPr/>
    </dgm:pt>
    <dgm:pt modelId="{59664841-3678-4C05-B7CA-B8028DB32E8F}" type="pres">
      <dgm:prSet presAssocID="{ADE7AF63-0083-4D9C-8EED-A71D99F4099F}" presName="sibTrans" presStyleLbl="sibTrans1D1" presStyleIdx="1" presStyleCnt="9"/>
      <dgm:spPr/>
      <dgm:t>
        <a:bodyPr/>
        <a:lstStyle/>
        <a:p>
          <a:endParaRPr lang="ru-RU"/>
        </a:p>
      </dgm:t>
    </dgm:pt>
    <dgm:pt modelId="{0991D7EB-B838-47FF-96BC-F05FCCF092D8}" type="pres">
      <dgm:prSet presAssocID="{D5EF4D99-A196-4321-96FB-155649A9A6EA}" presName="node" presStyleLbl="node1" presStyleIdx="2" presStyleCnt="9" custScaleX="143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3B4B8-C8C2-4264-B780-D27F9B03C6A1}" type="pres">
      <dgm:prSet presAssocID="{D5EF4D99-A196-4321-96FB-155649A9A6EA}" presName="spNode" presStyleCnt="0"/>
      <dgm:spPr/>
    </dgm:pt>
    <dgm:pt modelId="{8D7E0E12-3EE8-4EBE-A94B-BDC6844889EB}" type="pres">
      <dgm:prSet presAssocID="{27E28CA4-990D-4596-AEB5-CFC4A4690FC1}" presName="sibTrans" presStyleLbl="sibTrans1D1" presStyleIdx="2" presStyleCnt="9"/>
      <dgm:spPr/>
      <dgm:t>
        <a:bodyPr/>
        <a:lstStyle/>
        <a:p>
          <a:endParaRPr lang="ru-RU"/>
        </a:p>
      </dgm:t>
    </dgm:pt>
    <dgm:pt modelId="{854E69FE-8709-44E5-8391-2CDA9F070C7F}" type="pres">
      <dgm:prSet presAssocID="{B9AD6E52-F36C-41A6-8DA8-36DC679E6B8E}" presName="node" presStyleLbl="node1" presStyleIdx="3" presStyleCnt="9" custScaleX="127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EE700-649A-435A-A9B5-1FA0F57060E7}" type="pres">
      <dgm:prSet presAssocID="{B9AD6E52-F36C-41A6-8DA8-36DC679E6B8E}" presName="spNode" presStyleCnt="0"/>
      <dgm:spPr/>
    </dgm:pt>
    <dgm:pt modelId="{6A6997E4-507B-4B02-8CE3-EF9C9FFFE0BA}" type="pres">
      <dgm:prSet presAssocID="{533B6E2C-8634-4F59-930F-2F7B819EEB25}" presName="sibTrans" presStyleLbl="sibTrans1D1" presStyleIdx="3" presStyleCnt="9"/>
      <dgm:spPr/>
      <dgm:t>
        <a:bodyPr/>
        <a:lstStyle/>
        <a:p>
          <a:endParaRPr lang="ru-RU"/>
        </a:p>
      </dgm:t>
    </dgm:pt>
    <dgm:pt modelId="{FBE8EF31-A607-4D42-B085-A59982794F4A}" type="pres">
      <dgm:prSet presAssocID="{BB3822B6-B508-4301-86AD-D27317794402}" presName="node" presStyleLbl="node1" presStyleIdx="4" presStyleCnt="9" custScaleX="121982" custRadScaleRad="102861" custRadScaleInc="-25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68869-A4E6-4137-829F-C567AAFBC5C5}" type="pres">
      <dgm:prSet presAssocID="{BB3822B6-B508-4301-86AD-D27317794402}" presName="spNode" presStyleCnt="0"/>
      <dgm:spPr/>
    </dgm:pt>
    <dgm:pt modelId="{37DC34D1-962F-4262-BC33-E72A4B1796B6}" type="pres">
      <dgm:prSet presAssocID="{CD338876-0B15-43B4-BA22-F1AC01439759}" presName="sibTrans" presStyleLbl="sibTrans1D1" presStyleIdx="4" presStyleCnt="9"/>
      <dgm:spPr/>
      <dgm:t>
        <a:bodyPr/>
        <a:lstStyle/>
        <a:p>
          <a:endParaRPr lang="ru-RU"/>
        </a:p>
      </dgm:t>
    </dgm:pt>
    <dgm:pt modelId="{C6899113-523C-45FE-BB97-EA7B1F268FB3}" type="pres">
      <dgm:prSet presAssocID="{3B2D7A0F-A45A-42A6-9CCF-B99A984C7157}" presName="node" presStyleLbl="node1" presStyleIdx="5" presStyleCnt="9" custScaleX="132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630EC-F057-48E3-AC0A-EBDF97B1834D}" type="pres">
      <dgm:prSet presAssocID="{3B2D7A0F-A45A-42A6-9CCF-B99A984C7157}" presName="spNode" presStyleCnt="0"/>
      <dgm:spPr/>
    </dgm:pt>
    <dgm:pt modelId="{6186EF42-CF18-427E-B67D-DDBDD360DEC0}" type="pres">
      <dgm:prSet presAssocID="{C078832F-81C5-4DA1-AEF9-94E4F5D5278D}" presName="sibTrans" presStyleLbl="sibTrans1D1" presStyleIdx="5" presStyleCnt="9"/>
      <dgm:spPr/>
      <dgm:t>
        <a:bodyPr/>
        <a:lstStyle/>
        <a:p>
          <a:endParaRPr lang="ru-RU"/>
        </a:p>
      </dgm:t>
    </dgm:pt>
    <dgm:pt modelId="{9A6DF6E4-6C33-4CBD-96E0-248019ADC00B}" type="pres">
      <dgm:prSet presAssocID="{1A5E9216-E5E7-4A63-AFCB-B2C14BEA1897}" presName="node" presStyleLbl="node1" presStyleIdx="6" presStyleCnt="9" custScaleX="134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B8A37-DFCC-4C7E-9FF5-75DA80042FB2}" type="pres">
      <dgm:prSet presAssocID="{1A5E9216-E5E7-4A63-AFCB-B2C14BEA1897}" presName="spNode" presStyleCnt="0"/>
      <dgm:spPr/>
    </dgm:pt>
    <dgm:pt modelId="{A6C888D7-97AF-4818-A9B6-C485E11192E8}" type="pres">
      <dgm:prSet presAssocID="{663C25DF-58A5-40A3-B3A4-99D5A0BD5E79}" presName="sibTrans" presStyleLbl="sibTrans1D1" presStyleIdx="6" presStyleCnt="9"/>
      <dgm:spPr/>
      <dgm:t>
        <a:bodyPr/>
        <a:lstStyle/>
        <a:p>
          <a:endParaRPr lang="ru-RU"/>
        </a:p>
      </dgm:t>
    </dgm:pt>
    <dgm:pt modelId="{3A799785-667F-45B6-B3E5-2D7E06670667}" type="pres">
      <dgm:prSet presAssocID="{B144A031-F6BF-4689-8649-5D55F35BD35B}" presName="node" presStyleLbl="node1" presStyleIdx="7" presStyleCnt="9" custScaleX="141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5770B-98B5-4D18-B1EF-A4FFBEE9B0B0}" type="pres">
      <dgm:prSet presAssocID="{B144A031-F6BF-4689-8649-5D55F35BD35B}" presName="spNode" presStyleCnt="0"/>
      <dgm:spPr/>
    </dgm:pt>
    <dgm:pt modelId="{A060212F-A018-4818-976F-5F25945EBB83}" type="pres">
      <dgm:prSet presAssocID="{DA72D121-B15F-4B51-9E6E-FDE0FD148964}" presName="sibTrans" presStyleLbl="sibTrans1D1" presStyleIdx="7" presStyleCnt="9"/>
      <dgm:spPr/>
      <dgm:t>
        <a:bodyPr/>
        <a:lstStyle/>
        <a:p>
          <a:endParaRPr lang="ru-RU"/>
        </a:p>
      </dgm:t>
    </dgm:pt>
    <dgm:pt modelId="{1D19AD78-4BB4-4C05-90DD-DB5BA07B2560}" type="pres">
      <dgm:prSet presAssocID="{91CE8B88-E1AE-4618-A1D7-2E955162BB3A}" presName="node" presStyleLbl="node1" presStyleIdx="8" presStyleCnt="9" custScaleX="124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CEB6E-0BDB-4560-948C-BA95FEFF9F47}" type="pres">
      <dgm:prSet presAssocID="{91CE8B88-E1AE-4618-A1D7-2E955162BB3A}" presName="spNode" presStyleCnt="0"/>
      <dgm:spPr/>
    </dgm:pt>
    <dgm:pt modelId="{0CFBEAF7-EA59-43D9-A8CA-BFB504A5696E}" type="pres">
      <dgm:prSet presAssocID="{3A882527-1A21-4773-8263-E0A3A35B34DA}" presName="sibTrans" presStyleLbl="sibTrans1D1" presStyleIdx="8" presStyleCnt="9"/>
      <dgm:spPr/>
      <dgm:t>
        <a:bodyPr/>
        <a:lstStyle/>
        <a:p>
          <a:endParaRPr lang="ru-RU"/>
        </a:p>
      </dgm:t>
    </dgm:pt>
  </dgm:ptLst>
  <dgm:cxnLst>
    <dgm:cxn modelId="{D879254B-A63C-4A94-98BA-B72CECBCDD4D}" type="presOf" srcId="{3B2D7A0F-A45A-42A6-9CCF-B99A984C7157}" destId="{C6899113-523C-45FE-BB97-EA7B1F268FB3}" srcOrd="0" destOrd="0" presId="urn:microsoft.com/office/officeart/2005/8/layout/cycle6"/>
    <dgm:cxn modelId="{E8B9F325-BDF8-4B4B-8234-6EADE9ADE648}" srcId="{7915013F-136B-494F-AE84-226E1BBA4782}" destId="{3B2D7A0F-A45A-42A6-9CCF-B99A984C7157}" srcOrd="5" destOrd="0" parTransId="{5B4DE6DD-E917-48F4-B50E-6BCCBBFE7984}" sibTransId="{C078832F-81C5-4DA1-AEF9-94E4F5D5278D}"/>
    <dgm:cxn modelId="{8A648879-CE9B-4432-BEA3-F1AAF09E0A8F}" type="presOf" srcId="{CD338876-0B15-43B4-BA22-F1AC01439759}" destId="{37DC34D1-962F-4262-BC33-E72A4B1796B6}" srcOrd="0" destOrd="0" presId="urn:microsoft.com/office/officeart/2005/8/layout/cycle6"/>
    <dgm:cxn modelId="{35E0425D-89C1-4917-9EC3-86B61171E41E}" srcId="{7915013F-136B-494F-AE84-226E1BBA4782}" destId="{91CE8B88-E1AE-4618-A1D7-2E955162BB3A}" srcOrd="8" destOrd="0" parTransId="{EA7B775C-66A9-46DE-B6B0-1F29D048BC2F}" sibTransId="{3A882527-1A21-4773-8263-E0A3A35B34DA}"/>
    <dgm:cxn modelId="{4862FA31-19E5-42D3-82D3-7A6868CE729D}" type="presOf" srcId="{91CE8B88-E1AE-4618-A1D7-2E955162BB3A}" destId="{1D19AD78-4BB4-4C05-90DD-DB5BA07B2560}" srcOrd="0" destOrd="0" presId="urn:microsoft.com/office/officeart/2005/8/layout/cycle6"/>
    <dgm:cxn modelId="{EAA1DBB5-9DAE-47D1-B9AF-FA73D0B3FBAA}" type="presOf" srcId="{3A882527-1A21-4773-8263-E0A3A35B34DA}" destId="{0CFBEAF7-EA59-43D9-A8CA-BFB504A5696E}" srcOrd="0" destOrd="0" presId="urn:microsoft.com/office/officeart/2005/8/layout/cycle6"/>
    <dgm:cxn modelId="{0103EC5C-0A19-42E0-8BE0-917084B10C61}" type="presOf" srcId="{1A5E9216-E5E7-4A63-AFCB-B2C14BEA1897}" destId="{9A6DF6E4-6C33-4CBD-96E0-248019ADC00B}" srcOrd="0" destOrd="0" presId="urn:microsoft.com/office/officeart/2005/8/layout/cycle6"/>
    <dgm:cxn modelId="{678113DC-E714-4D25-8813-319B631350D1}" type="presOf" srcId="{533B6E2C-8634-4F59-930F-2F7B819EEB25}" destId="{6A6997E4-507B-4B02-8CE3-EF9C9FFFE0BA}" srcOrd="0" destOrd="0" presId="urn:microsoft.com/office/officeart/2005/8/layout/cycle6"/>
    <dgm:cxn modelId="{6488621F-4DDC-4CF2-ABA1-3FDFAEC4E0FB}" srcId="{7915013F-136B-494F-AE84-226E1BBA4782}" destId="{D5EF4D99-A196-4321-96FB-155649A9A6EA}" srcOrd="2" destOrd="0" parTransId="{CA7DC1D8-09D8-4C91-BC2F-5A071332C2C1}" sibTransId="{27E28CA4-990D-4596-AEB5-CFC4A4690FC1}"/>
    <dgm:cxn modelId="{2AB570F8-86E0-493F-84D9-224843FD3D7D}" srcId="{7915013F-136B-494F-AE84-226E1BBA4782}" destId="{714E2A5A-F4AD-42CD-B81A-C65E7251B104}" srcOrd="1" destOrd="0" parTransId="{A5FFDCC9-494C-4BF3-AB7B-64AF5EE52856}" sibTransId="{ADE7AF63-0083-4D9C-8EED-A71D99F4099F}"/>
    <dgm:cxn modelId="{8B2D9883-1117-4B3F-B568-B45A00BEFD14}" type="presOf" srcId="{663C25DF-58A5-40A3-B3A4-99D5A0BD5E79}" destId="{A6C888D7-97AF-4818-A9B6-C485E11192E8}" srcOrd="0" destOrd="0" presId="urn:microsoft.com/office/officeart/2005/8/layout/cycle6"/>
    <dgm:cxn modelId="{B5E4C99F-783F-43C7-A6FC-CE90013DC2EE}" type="presOf" srcId="{C078832F-81C5-4DA1-AEF9-94E4F5D5278D}" destId="{6186EF42-CF18-427E-B67D-DDBDD360DEC0}" srcOrd="0" destOrd="0" presId="urn:microsoft.com/office/officeart/2005/8/layout/cycle6"/>
    <dgm:cxn modelId="{E064F65B-2731-4FB8-9776-9CFC76038AC3}" srcId="{7915013F-136B-494F-AE84-226E1BBA4782}" destId="{1A5E9216-E5E7-4A63-AFCB-B2C14BEA1897}" srcOrd="6" destOrd="0" parTransId="{ADF2AE92-3813-47A3-8857-DD1F9DC25273}" sibTransId="{663C25DF-58A5-40A3-B3A4-99D5A0BD5E79}"/>
    <dgm:cxn modelId="{71F69834-3D2B-4FFF-A754-FEB316DB0AE7}" type="presOf" srcId="{E3AEFB8E-C091-459D-8239-B9374AC73388}" destId="{F70B26C7-B2CF-4415-A0D5-5CD81B387A07}" srcOrd="0" destOrd="0" presId="urn:microsoft.com/office/officeart/2005/8/layout/cycle6"/>
    <dgm:cxn modelId="{39EB879F-5963-4A5E-9610-73C74C827569}" type="presOf" srcId="{7915013F-136B-494F-AE84-226E1BBA4782}" destId="{76F47A47-E862-4E57-A7D1-EB1D33D3BB5A}" srcOrd="0" destOrd="0" presId="urn:microsoft.com/office/officeart/2005/8/layout/cycle6"/>
    <dgm:cxn modelId="{EA391019-204C-463E-9607-9CED3BE0B99C}" type="presOf" srcId="{ADE7AF63-0083-4D9C-8EED-A71D99F4099F}" destId="{59664841-3678-4C05-B7CA-B8028DB32E8F}" srcOrd="0" destOrd="0" presId="urn:microsoft.com/office/officeart/2005/8/layout/cycle6"/>
    <dgm:cxn modelId="{5A8E5D81-1391-45CE-98A5-157BFE7FD45F}" srcId="{7915013F-136B-494F-AE84-226E1BBA4782}" destId="{BB3822B6-B508-4301-86AD-D27317794402}" srcOrd="4" destOrd="0" parTransId="{1049ABDD-2540-4454-BAB2-594FA40402F7}" sibTransId="{CD338876-0B15-43B4-BA22-F1AC01439759}"/>
    <dgm:cxn modelId="{D630B31E-5241-4253-859C-235897187342}" type="presOf" srcId="{D5EF4D99-A196-4321-96FB-155649A9A6EA}" destId="{0991D7EB-B838-47FF-96BC-F05FCCF092D8}" srcOrd="0" destOrd="0" presId="urn:microsoft.com/office/officeart/2005/8/layout/cycle6"/>
    <dgm:cxn modelId="{A59447C0-40C6-43D3-8F46-359C2F2ECD2B}" type="presOf" srcId="{BB3822B6-B508-4301-86AD-D27317794402}" destId="{FBE8EF31-A607-4D42-B085-A59982794F4A}" srcOrd="0" destOrd="0" presId="urn:microsoft.com/office/officeart/2005/8/layout/cycle6"/>
    <dgm:cxn modelId="{C3B0DA90-BDBB-4401-B1DF-D390CD43E4B7}" type="presOf" srcId="{714E2A5A-F4AD-42CD-B81A-C65E7251B104}" destId="{F94969E8-62E8-4D20-B73C-32A679BC61CC}" srcOrd="0" destOrd="0" presId="urn:microsoft.com/office/officeart/2005/8/layout/cycle6"/>
    <dgm:cxn modelId="{1772D480-EE01-42C5-A2E6-ED3BAFACA766}" type="presOf" srcId="{56E60069-3DD9-4139-9C31-E2A05FDF5096}" destId="{C0257E7A-60EF-48F2-BD33-21AC614B810E}" srcOrd="0" destOrd="0" presId="urn:microsoft.com/office/officeart/2005/8/layout/cycle6"/>
    <dgm:cxn modelId="{02CF5FCE-314A-4BF9-996A-FDFC3451A92C}" type="presOf" srcId="{27E28CA4-990D-4596-AEB5-CFC4A4690FC1}" destId="{8D7E0E12-3EE8-4EBE-A94B-BDC6844889EB}" srcOrd="0" destOrd="0" presId="urn:microsoft.com/office/officeart/2005/8/layout/cycle6"/>
    <dgm:cxn modelId="{B0AADC2D-806F-4724-A907-8985199C61E1}" type="presOf" srcId="{B144A031-F6BF-4689-8649-5D55F35BD35B}" destId="{3A799785-667F-45B6-B3E5-2D7E06670667}" srcOrd="0" destOrd="0" presId="urn:microsoft.com/office/officeart/2005/8/layout/cycle6"/>
    <dgm:cxn modelId="{5AC41CDC-7B83-43AF-82BD-234ED754FBD6}" type="presOf" srcId="{B9AD6E52-F36C-41A6-8DA8-36DC679E6B8E}" destId="{854E69FE-8709-44E5-8391-2CDA9F070C7F}" srcOrd="0" destOrd="0" presId="urn:microsoft.com/office/officeart/2005/8/layout/cycle6"/>
    <dgm:cxn modelId="{8D1901D8-8734-4BDF-AA9E-70FD16D60262}" srcId="{7915013F-136B-494F-AE84-226E1BBA4782}" destId="{B9AD6E52-F36C-41A6-8DA8-36DC679E6B8E}" srcOrd="3" destOrd="0" parTransId="{B2D99D10-6BA2-4D11-89BA-779D6FCD7EE6}" sibTransId="{533B6E2C-8634-4F59-930F-2F7B819EEB25}"/>
    <dgm:cxn modelId="{6729F5BE-50B0-4E25-986B-D9DFE9A5B06B}" srcId="{7915013F-136B-494F-AE84-226E1BBA4782}" destId="{B144A031-F6BF-4689-8649-5D55F35BD35B}" srcOrd="7" destOrd="0" parTransId="{A08EA86C-2935-4BF5-8D2D-4395E12DC9EB}" sibTransId="{DA72D121-B15F-4B51-9E6E-FDE0FD148964}"/>
    <dgm:cxn modelId="{06EA33E8-5B93-4C6E-9561-0B8799423663}" type="presOf" srcId="{DA72D121-B15F-4B51-9E6E-FDE0FD148964}" destId="{A060212F-A018-4818-976F-5F25945EBB83}" srcOrd="0" destOrd="0" presId="urn:microsoft.com/office/officeart/2005/8/layout/cycle6"/>
    <dgm:cxn modelId="{5D0D617A-0E0E-4E2A-94A0-685ADC88985B}" srcId="{7915013F-136B-494F-AE84-226E1BBA4782}" destId="{E3AEFB8E-C091-459D-8239-B9374AC73388}" srcOrd="0" destOrd="0" parTransId="{92506747-AA98-472C-ADB4-C06570EEFD48}" sibTransId="{56E60069-3DD9-4139-9C31-E2A05FDF5096}"/>
    <dgm:cxn modelId="{11FB737E-EF1D-4D57-8C1A-E61C58F4A3C2}" type="presParOf" srcId="{76F47A47-E862-4E57-A7D1-EB1D33D3BB5A}" destId="{F70B26C7-B2CF-4415-A0D5-5CD81B387A07}" srcOrd="0" destOrd="0" presId="urn:microsoft.com/office/officeart/2005/8/layout/cycle6"/>
    <dgm:cxn modelId="{B116E31E-B27B-4B7F-8EC4-9935AA31E4DC}" type="presParOf" srcId="{76F47A47-E862-4E57-A7D1-EB1D33D3BB5A}" destId="{76EE9F82-785A-4C7B-A247-70AF49B01AA2}" srcOrd="1" destOrd="0" presId="urn:microsoft.com/office/officeart/2005/8/layout/cycle6"/>
    <dgm:cxn modelId="{7160E017-6867-4691-B290-E704CFEFBEFB}" type="presParOf" srcId="{76F47A47-E862-4E57-A7D1-EB1D33D3BB5A}" destId="{C0257E7A-60EF-48F2-BD33-21AC614B810E}" srcOrd="2" destOrd="0" presId="urn:microsoft.com/office/officeart/2005/8/layout/cycle6"/>
    <dgm:cxn modelId="{7D8C2705-38D0-4A69-B5A0-F84AD4EF1E6D}" type="presParOf" srcId="{76F47A47-E862-4E57-A7D1-EB1D33D3BB5A}" destId="{F94969E8-62E8-4D20-B73C-32A679BC61CC}" srcOrd="3" destOrd="0" presId="urn:microsoft.com/office/officeart/2005/8/layout/cycle6"/>
    <dgm:cxn modelId="{CFC668C0-7187-4728-AC64-3D6CA3B2AB09}" type="presParOf" srcId="{76F47A47-E862-4E57-A7D1-EB1D33D3BB5A}" destId="{65744A57-0321-4348-894F-B056B78C4225}" srcOrd="4" destOrd="0" presId="urn:microsoft.com/office/officeart/2005/8/layout/cycle6"/>
    <dgm:cxn modelId="{D8A15BEF-7729-4D6E-ADB5-5237CFADE25A}" type="presParOf" srcId="{76F47A47-E862-4E57-A7D1-EB1D33D3BB5A}" destId="{59664841-3678-4C05-B7CA-B8028DB32E8F}" srcOrd="5" destOrd="0" presId="urn:microsoft.com/office/officeart/2005/8/layout/cycle6"/>
    <dgm:cxn modelId="{ACE4B8FF-E6C9-4866-890D-E877332CB755}" type="presParOf" srcId="{76F47A47-E862-4E57-A7D1-EB1D33D3BB5A}" destId="{0991D7EB-B838-47FF-96BC-F05FCCF092D8}" srcOrd="6" destOrd="0" presId="urn:microsoft.com/office/officeart/2005/8/layout/cycle6"/>
    <dgm:cxn modelId="{7012D5E5-7CE6-4071-8415-54EB9C859392}" type="presParOf" srcId="{76F47A47-E862-4E57-A7D1-EB1D33D3BB5A}" destId="{CAB3B4B8-C8C2-4264-B780-D27F9B03C6A1}" srcOrd="7" destOrd="0" presId="urn:microsoft.com/office/officeart/2005/8/layout/cycle6"/>
    <dgm:cxn modelId="{BCAE1C65-F63D-4B20-A089-3072F8D0CE34}" type="presParOf" srcId="{76F47A47-E862-4E57-A7D1-EB1D33D3BB5A}" destId="{8D7E0E12-3EE8-4EBE-A94B-BDC6844889EB}" srcOrd="8" destOrd="0" presId="urn:microsoft.com/office/officeart/2005/8/layout/cycle6"/>
    <dgm:cxn modelId="{B4C22A7C-829A-437E-A173-267B5DCFFB1A}" type="presParOf" srcId="{76F47A47-E862-4E57-A7D1-EB1D33D3BB5A}" destId="{854E69FE-8709-44E5-8391-2CDA9F070C7F}" srcOrd="9" destOrd="0" presId="urn:microsoft.com/office/officeart/2005/8/layout/cycle6"/>
    <dgm:cxn modelId="{6EB159D7-6D9B-498C-8AEF-AF35DC47A7E8}" type="presParOf" srcId="{76F47A47-E862-4E57-A7D1-EB1D33D3BB5A}" destId="{77DEE700-649A-435A-A9B5-1FA0F57060E7}" srcOrd="10" destOrd="0" presId="urn:microsoft.com/office/officeart/2005/8/layout/cycle6"/>
    <dgm:cxn modelId="{31375AEE-7212-4944-8D7D-0B70F5666717}" type="presParOf" srcId="{76F47A47-E862-4E57-A7D1-EB1D33D3BB5A}" destId="{6A6997E4-507B-4B02-8CE3-EF9C9FFFE0BA}" srcOrd="11" destOrd="0" presId="urn:microsoft.com/office/officeart/2005/8/layout/cycle6"/>
    <dgm:cxn modelId="{08D40969-54E8-442A-835C-9A9392738322}" type="presParOf" srcId="{76F47A47-E862-4E57-A7D1-EB1D33D3BB5A}" destId="{FBE8EF31-A607-4D42-B085-A59982794F4A}" srcOrd="12" destOrd="0" presId="urn:microsoft.com/office/officeart/2005/8/layout/cycle6"/>
    <dgm:cxn modelId="{2AC4D778-39B5-4401-9A14-AB3DB224A88A}" type="presParOf" srcId="{76F47A47-E862-4E57-A7D1-EB1D33D3BB5A}" destId="{66F68869-A4E6-4137-829F-C567AAFBC5C5}" srcOrd="13" destOrd="0" presId="urn:microsoft.com/office/officeart/2005/8/layout/cycle6"/>
    <dgm:cxn modelId="{8ED3811F-B181-4150-AA22-812A26DBB9C8}" type="presParOf" srcId="{76F47A47-E862-4E57-A7D1-EB1D33D3BB5A}" destId="{37DC34D1-962F-4262-BC33-E72A4B1796B6}" srcOrd="14" destOrd="0" presId="urn:microsoft.com/office/officeart/2005/8/layout/cycle6"/>
    <dgm:cxn modelId="{00074BF4-89F4-4A64-BB80-0C4206A5CCDF}" type="presParOf" srcId="{76F47A47-E862-4E57-A7D1-EB1D33D3BB5A}" destId="{C6899113-523C-45FE-BB97-EA7B1F268FB3}" srcOrd="15" destOrd="0" presId="urn:microsoft.com/office/officeart/2005/8/layout/cycle6"/>
    <dgm:cxn modelId="{9CFDFE96-CCF3-44D5-910D-0D646D59CECF}" type="presParOf" srcId="{76F47A47-E862-4E57-A7D1-EB1D33D3BB5A}" destId="{110630EC-F057-48E3-AC0A-EBDF97B1834D}" srcOrd="16" destOrd="0" presId="urn:microsoft.com/office/officeart/2005/8/layout/cycle6"/>
    <dgm:cxn modelId="{D7C6D53A-F105-4D05-AA3E-8537C8FAA7FB}" type="presParOf" srcId="{76F47A47-E862-4E57-A7D1-EB1D33D3BB5A}" destId="{6186EF42-CF18-427E-B67D-DDBDD360DEC0}" srcOrd="17" destOrd="0" presId="urn:microsoft.com/office/officeart/2005/8/layout/cycle6"/>
    <dgm:cxn modelId="{5FB9AFFA-506A-45DF-AA7D-C37D7240A4AE}" type="presParOf" srcId="{76F47A47-E862-4E57-A7D1-EB1D33D3BB5A}" destId="{9A6DF6E4-6C33-4CBD-96E0-248019ADC00B}" srcOrd="18" destOrd="0" presId="urn:microsoft.com/office/officeart/2005/8/layout/cycle6"/>
    <dgm:cxn modelId="{CE2D1425-0820-4328-8744-F53EBB0E5BF4}" type="presParOf" srcId="{76F47A47-E862-4E57-A7D1-EB1D33D3BB5A}" destId="{06BB8A37-DFCC-4C7E-9FF5-75DA80042FB2}" srcOrd="19" destOrd="0" presId="urn:microsoft.com/office/officeart/2005/8/layout/cycle6"/>
    <dgm:cxn modelId="{D3098F15-1965-4440-9AEC-57B73C0CE490}" type="presParOf" srcId="{76F47A47-E862-4E57-A7D1-EB1D33D3BB5A}" destId="{A6C888D7-97AF-4818-A9B6-C485E11192E8}" srcOrd="20" destOrd="0" presId="urn:microsoft.com/office/officeart/2005/8/layout/cycle6"/>
    <dgm:cxn modelId="{4D746579-C187-41AB-889F-C72552C060E6}" type="presParOf" srcId="{76F47A47-E862-4E57-A7D1-EB1D33D3BB5A}" destId="{3A799785-667F-45B6-B3E5-2D7E06670667}" srcOrd="21" destOrd="0" presId="urn:microsoft.com/office/officeart/2005/8/layout/cycle6"/>
    <dgm:cxn modelId="{D872A1A8-4E08-41AC-908A-5EA9493B950C}" type="presParOf" srcId="{76F47A47-E862-4E57-A7D1-EB1D33D3BB5A}" destId="{0C25770B-98B5-4D18-B1EF-A4FFBEE9B0B0}" srcOrd="22" destOrd="0" presId="urn:microsoft.com/office/officeart/2005/8/layout/cycle6"/>
    <dgm:cxn modelId="{1FECAEC5-088E-4863-A3E3-CCDFA876D6B6}" type="presParOf" srcId="{76F47A47-E862-4E57-A7D1-EB1D33D3BB5A}" destId="{A060212F-A018-4818-976F-5F25945EBB83}" srcOrd="23" destOrd="0" presId="urn:microsoft.com/office/officeart/2005/8/layout/cycle6"/>
    <dgm:cxn modelId="{E40C437C-D759-4B52-95BB-1369FF8D527D}" type="presParOf" srcId="{76F47A47-E862-4E57-A7D1-EB1D33D3BB5A}" destId="{1D19AD78-4BB4-4C05-90DD-DB5BA07B2560}" srcOrd="24" destOrd="0" presId="urn:microsoft.com/office/officeart/2005/8/layout/cycle6"/>
    <dgm:cxn modelId="{9B42855A-C97D-4CAF-B0D6-48D7E0108342}" type="presParOf" srcId="{76F47A47-E862-4E57-A7D1-EB1D33D3BB5A}" destId="{70DCEB6E-0BDB-4560-948C-BA95FEFF9F47}" srcOrd="25" destOrd="0" presId="urn:microsoft.com/office/officeart/2005/8/layout/cycle6"/>
    <dgm:cxn modelId="{C5CA7F0F-DF93-4212-B06E-F17657A5FA5A}" type="presParOf" srcId="{76F47A47-E862-4E57-A7D1-EB1D33D3BB5A}" destId="{0CFBEAF7-EA59-43D9-A8CA-BFB504A5696E}" srcOrd="26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B26C7-B2CF-4415-A0D5-5CD81B387A07}">
      <dsp:nvSpPr>
        <dsp:cNvPr id="0" name=""/>
        <dsp:cNvSpPr/>
      </dsp:nvSpPr>
      <dsp:spPr>
        <a:xfrm>
          <a:off x="2300608" y="2943"/>
          <a:ext cx="1043609" cy="539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Высоко-профессиональный творческий </a:t>
          </a:r>
          <a:r>
            <a:rPr lang="ru-RU" sz="1000" kern="1200" dirty="0" err="1" smtClean="0">
              <a:solidFill>
                <a:schemeClr val="tx1"/>
              </a:solidFill>
            </a:rPr>
            <a:t>педколлектив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326967" y="29302"/>
        <a:ext cx="990891" cy="487241"/>
      </dsp:txXfrm>
    </dsp:sp>
    <dsp:sp modelId="{C0257E7A-60EF-48F2-BD33-21AC614B810E}">
      <dsp:nvSpPr>
        <dsp:cNvPr id="0" name=""/>
        <dsp:cNvSpPr/>
      </dsp:nvSpPr>
      <dsp:spPr>
        <a:xfrm>
          <a:off x="750142" y="273112"/>
          <a:ext cx="4145996" cy="4145996"/>
        </a:xfrm>
        <a:custGeom>
          <a:avLst/>
          <a:gdLst/>
          <a:ahLst/>
          <a:cxnLst/>
          <a:rect l="0" t="0" r="0" b="0"/>
          <a:pathLst>
            <a:path>
              <a:moveTo>
                <a:pt x="2598527" y="67720"/>
              </a:moveTo>
              <a:arcTo wR="2072998" hR="2072998" stAng="17081125" swAng="749419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969E8-62E8-4D20-B73C-32A679BC61CC}">
      <dsp:nvSpPr>
        <dsp:cNvPr id="0" name=""/>
        <dsp:cNvSpPr/>
      </dsp:nvSpPr>
      <dsp:spPr>
        <a:xfrm>
          <a:off x="3635924" y="504056"/>
          <a:ext cx="1076446" cy="539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Широкая сеть межведомственного взаимодействия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662283" y="530415"/>
        <a:ext cx="1023728" cy="487241"/>
      </dsp:txXfrm>
    </dsp:sp>
    <dsp:sp modelId="{59664841-3678-4C05-B7CA-B8028DB32E8F}">
      <dsp:nvSpPr>
        <dsp:cNvPr id="0" name=""/>
        <dsp:cNvSpPr/>
      </dsp:nvSpPr>
      <dsp:spPr>
        <a:xfrm>
          <a:off x="749275" y="272486"/>
          <a:ext cx="4145996" cy="4145996"/>
        </a:xfrm>
        <a:custGeom>
          <a:avLst/>
          <a:gdLst/>
          <a:ahLst/>
          <a:cxnLst/>
          <a:rect l="0" t="0" r="0" b="0"/>
          <a:pathLst>
            <a:path>
              <a:moveTo>
                <a:pt x="3691315" y="777478"/>
              </a:moveTo>
              <a:arcTo wR="2072998" hR="2072998" stAng="19279289" swAng="1247353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1D7EB-B838-47FF-96BC-F05FCCF092D8}">
      <dsp:nvSpPr>
        <dsp:cNvPr id="0" name=""/>
        <dsp:cNvSpPr/>
      </dsp:nvSpPr>
      <dsp:spPr>
        <a:xfrm>
          <a:off x="4268953" y="1715969"/>
          <a:ext cx="1189929" cy="539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Развитая система </a:t>
          </a:r>
          <a:r>
            <a:rPr lang="ru-RU" sz="1000" b="0" kern="1200" dirty="0" err="1" smtClean="0">
              <a:solidFill>
                <a:schemeClr val="tx1"/>
              </a:solidFill>
            </a:rPr>
            <a:t>допобразования</a:t>
          </a:r>
          <a:r>
            <a:rPr lang="ru-RU" sz="1000" b="0" kern="1200" dirty="0" smtClean="0">
              <a:solidFill>
                <a:schemeClr val="tx1"/>
              </a:solidFill>
            </a:rPr>
            <a:t> и внеурочной деятельности</a:t>
          </a:r>
          <a:endParaRPr lang="ru-RU" sz="1000" b="0" kern="1200" dirty="0">
            <a:solidFill>
              <a:schemeClr val="tx1"/>
            </a:solidFill>
          </a:endParaRPr>
        </a:p>
      </dsp:txBody>
      <dsp:txXfrm>
        <a:off x="4295312" y="1742328"/>
        <a:ext cx="1137211" cy="487241"/>
      </dsp:txXfrm>
    </dsp:sp>
    <dsp:sp modelId="{8D7E0E12-3EE8-4EBE-A94B-BDC6844889EB}">
      <dsp:nvSpPr>
        <dsp:cNvPr id="0" name=""/>
        <dsp:cNvSpPr/>
      </dsp:nvSpPr>
      <dsp:spPr>
        <a:xfrm>
          <a:off x="749414" y="272923"/>
          <a:ext cx="4145996" cy="4145996"/>
        </a:xfrm>
        <a:custGeom>
          <a:avLst/>
          <a:gdLst/>
          <a:ahLst/>
          <a:cxnLst/>
          <a:rect l="0" t="0" r="0" b="0"/>
          <a:pathLst>
            <a:path>
              <a:moveTo>
                <a:pt x="4144401" y="1991685"/>
              </a:moveTo>
              <a:arcTo wR="2072998" hR="2072998" stAng="21465120" swAng="1422536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E69FE-8709-44E5-8391-2CDA9F070C7F}">
      <dsp:nvSpPr>
        <dsp:cNvPr id="0" name=""/>
        <dsp:cNvSpPr/>
      </dsp:nvSpPr>
      <dsp:spPr>
        <a:xfrm>
          <a:off x="4087300" y="3112440"/>
          <a:ext cx="1060763" cy="539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Педагогическое партнерство с родителями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113659" y="3138799"/>
        <a:ext cx="1008045" cy="487241"/>
      </dsp:txXfrm>
    </dsp:sp>
    <dsp:sp modelId="{6A6997E4-507B-4B02-8CE3-EF9C9FFFE0BA}">
      <dsp:nvSpPr>
        <dsp:cNvPr id="0" name=""/>
        <dsp:cNvSpPr/>
      </dsp:nvSpPr>
      <dsp:spPr>
        <a:xfrm>
          <a:off x="611478" y="464121"/>
          <a:ext cx="4145996" cy="4145996"/>
        </a:xfrm>
        <a:custGeom>
          <a:avLst/>
          <a:gdLst/>
          <a:ahLst/>
          <a:cxnLst/>
          <a:rect l="0" t="0" r="0" b="0"/>
          <a:pathLst>
            <a:path>
              <a:moveTo>
                <a:pt x="3817810" y="3192351"/>
              </a:moveTo>
              <a:arcTo wR="2072998" hR="2072998" stAng="1960889" swAng="787647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8EF31-A607-4D42-B085-A59982794F4A}">
      <dsp:nvSpPr>
        <dsp:cNvPr id="0" name=""/>
        <dsp:cNvSpPr/>
      </dsp:nvSpPr>
      <dsp:spPr>
        <a:xfrm>
          <a:off x="3163576" y="4026866"/>
          <a:ext cx="1013313" cy="539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Современная инфраструктура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189935" y="4053225"/>
        <a:ext cx="960595" cy="487241"/>
      </dsp:txXfrm>
    </dsp:sp>
    <dsp:sp modelId="{37DC34D1-962F-4262-BC33-E72A4B1796B6}">
      <dsp:nvSpPr>
        <dsp:cNvPr id="0" name=""/>
        <dsp:cNvSpPr/>
      </dsp:nvSpPr>
      <dsp:spPr>
        <a:xfrm>
          <a:off x="975567" y="302763"/>
          <a:ext cx="4145996" cy="4145996"/>
        </a:xfrm>
        <a:custGeom>
          <a:avLst/>
          <a:gdLst/>
          <a:ahLst/>
          <a:cxnLst/>
          <a:rect l="0" t="0" r="0" b="0"/>
          <a:pathLst>
            <a:path>
              <a:moveTo>
                <a:pt x="2183017" y="4143075"/>
              </a:moveTo>
              <a:arcTo wR="2072998" hR="2072998" stAng="5217464" swAng="814486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99113-523C-45FE-BB97-EA7B1F268FB3}">
      <dsp:nvSpPr>
        <dsp:cNvPr id="0" name=""/>
        <dsp:cNvSpPr/>
      </dsp:nvSpPr>
      <dsp:spPr>
        <a:xfrm>
          <a:off x="1562090" y="4023923"/>
          <a:ext cx="1102630" cy="539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Эффективная система управления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1588449" y="4050282"/>
        <a:ext cx="1049912" cy="487241"/>
      </dsp:txXfrm>
    </dsp:sp>
    <dsp:sp modelId="{6186EF42-CF18-427E-B67D-DDBDD360DEC0}">
      <dsp:nvSpPr>
        <dsp:cNvPr id="0" name=""/>
        <dsp:cNvSpPr/>
      </dsp:nvSpPr>
      <dsp:spPr>
        <a:xfrm>
          <a:off x="749414" y="272923"/>
          <a:ext cx="4145996" cy="4145996"/>
        </a:xfrm>
        <a:custGeom>
          <a:avLst/>
          <a:gdLst/>
          <a:ahLst/>
          <a:cxnLst/>
          <a:rect l="0" t="0" r="0" b="0"/>
          <a:pathLst>
            <a:path>
              <a:moveTo>
                <a:pt x="851405" y="3747821"/>
              </a:moveTo>
              <a:arcTo wR="2072998" hR="2072998" stAng="7566389" swAng="880597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DF6E4-6C33-4CBD-96E0-248019ADC00B}">
      <dsp:nvSpPr>
        <dsp:cNvPr id="0" name=""/>
        <dsp:cNvSpPr/>
      </dsp:nvSpPr>
      <dsp:spPr>
        <a:xfrm>
          <a:off x="469685" y="3112440"/>
          <a:ext cx="1114916" cy="539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Доступная и безопасная образовательная среда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496044" y="3138799"/>
        <a:ext cx="1062198" cy="487241"/>
      </dsp:txXfrm>
    </dsp:sp>
    <dsp:sp modelId="{A6C888D7-97AF-4818-A9B6-C485E11192E8}">
      <dsp:nvSpPr>
        <dsp:cNvPr id="0" name=""/>
        <dsp:cNvSpPr/>
      </dsp:nvSpPr>
      <dsp:spPr>
        <a:xfrm>
          <a:off x="749414" y="272923"/>
          <a:ext cx="4145996" cy="4145996"/>
        </a:xfrm>
        <a:custGeom>
          <a:avLst/>
          <a:gdLst/>
          <a:ahLst/>
          <a:cxnLst/>
          <a:rect l="0" t="0" r="0" b="0"/>
          <a:pathLst>
            <a:path>
              <a:moveTo>
                <a:pt x="143726" y="2831439"/>
              </a:moveTo>
              <a:arcTo wR="2072998" hR="2072998" stAng="9512344" swAng="1422536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99785-667F-45B6-B3E5-2D7E06670667}">
      <dsp:nvSpPr>
        <dsp:cNvPr id="0" name=""/>
        <dsp:cNvSpPr/>
      </dsp:nvSpPr>
      <dsp:spPr>
        <a:xfrm>
          <a:off x="193236" y="1715969"/>
          <a:ext cx="1175342" cy="539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Полное кадровое обеспечение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219595" y="1742328"/>
        <a:ext cx="1122624" cy="487241"/>
      </dsp:txXfrm>
    </dsp:sp>
    <dsp:sp modelId="{A060212F-A018-4818-976F-5F25945EBB83}">
      <dsp:nvSpPr>
        <dsp:cNvPr id="0" name=""/>
        <dsp:cNvSpPr/>
      </dsp:nvSpPr>
      <dsp:spPr>
        <a:xfrm>
          <a:off x="749414" y="272923"/>
          <a:ext cx="4145996" cy="4145996"/>
        </a:xfrm>
        <a:custGeom>
          <a:avLst/>
          <a:gdLst/>
          <a:ahLst/>
          <a:cxnLst/>
          <a:rect l="0" t="0" r="0" b="0"/>
          <a:pathLst>
            <a:path>
              <a:moveTo>
                <a:pt x="100429" y="1435585"/>
              </a:moveTo>
              <a:arcTo wR="2072998" hR="2072998" stAng="11874459" swAng="1281343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9AD78-4BB4-4C05-90DD-DB5BA07B2560}">
      <dsp:nvSpPr>
        <dsp:cNvPr id="0" name=""/>
        <dsp:cNvSpPr/>
      </dsp:nvSpPr>
      <dsp:spPr>
        <a:xfrm>
          <a:off x="971599" y="487932"/>
          <a:ext cx="1036631" cy="539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Современная материально-техническая база</a:t>
          </a:r>
        </a:p>
      </dsp:txBody>
      <dsp:txXfrm>
        <a:off x="997958" y="514291"/>
        <a:ext cx="983913" cy="487241"/>
      </dsp:txXfrm>
    </dsp:sp>
    <dsp:sp modelId="{0CFBEAF7-EA59-43D9-A8CA-BFB504A5696E}">
      <dsp:nvSpPr>
        <dsp:cNvPr id="0" name=""/>
        <dsp:cNvSpPr/>
      </dsp:nvSpPr>
      <dsp:spPr>
        <a:xfrm>
          <a:off x="749414" y="272923"/>
          <a:ext cx="4145996" cy="4145996"/>
        </a:xfrm>
        <a:custGeom>
          <a:avLst/>
          <a:gdLst/>
          <a:ahLst/>
          <a:cxnLst/>
          <a:rect l="0" t="0" r="0" b="0"/>
          <a:pathLst>
            <a:path>
              <a:moveTo>
                <a:pt x="1157455" y="213131"/>
              </a:moveTo>
              <a:arcTo wR="2072998" hR="2072998" stAng="14627442" swAng="690781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0.17325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0" y="0"/>
          <a:ext cx="3325366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rgbClr val="0070C0"/>
              </a:solidFill>
            </a:rPr>
            <a:t>ВПР (10-11 класс) 2020г</a:t>
          </a:r>
          <a:r>
            <a:rPr lang="ru-RU" sz="1000" dirty="0" smtClean="0">
              <a:solidFill>
                <a:srgbClr val="0070C0"/>
              </a:solidFill>
            </a:rPr>
            <a:t>.</a:t>
          </a:r>
        </a:p>
        <a:p xmlns:a="http://schemas.openxmlformats.org/drawingml/2006/main">
          <a:pPr algn="ctr"/>
          <a:r>
            <a:rPr lang="ru-RU" sz="1000" dirty="0" smtClean="0">
              <a:solidFill>
                <a:srgbClr val="0070C0"/>
              </a:solidFill>
            </a:rPr>
            <a:t>Результат школа – 79,4%, район-75,3%, область – 75,1%</a:t>
          </a:r>
          <a:endParaRPr lang="ru-RU" sz="1000" dirty="0">
            <a:solidFill>
              <a:srgbClr val="0070C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D4DA-9CFE-4922-9494-3D6DE663ECE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DE476C-20CD-43F6-9819-8199161C1A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D4DA-9CFE-4922-9494-3D6DE663ECE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476C-20CD-43F6-9819-8199161C1A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D4DA-9CFE-4922-9494-3D6DE663ECE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476C-20CD-43F6-9819-8199161C1A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8E593-3276-4FF3-8114-B033E3F6DFB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14.12.2020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59800-FDA3-450E-9BCA-7D6E33A3A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1282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1382E-288D-4BBD-95F0-4DA55A67242D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14.12.2020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8292C-D73C-48D9-8FFD-1EA1ED586F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5040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19E64-8FCE-4449-BF72-18C30EC56A91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14.12.2020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CC44F-20FA-4729-9522-314B801E60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6394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DF857-311F-4026-8547-C30B280074C2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14.12.2020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AEB42-FF52-48C4-BD1F-C01578F9D4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1945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D2FEF-28E0-42B1-94F8-C146DC0DA5A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14.12.2020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9E85B-4814-48C4-93C3-025129A826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1269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D2A86-74C0-4EC3-951D-025894FBD63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14.12.2020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CB134-7204-422B-BF19-C73EDF3975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2057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7F10C-D227-4492-89E5-DB033FC575C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14.12.2020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FC844-7EAB-47F0-B1D6-92ACA8114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6124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38BA3-06B7-43FE-9C3A-D46407FD910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14.12.2020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384FB-A62D-4183-AB08-8ABE2E8BBF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55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D4DA-9CFE-4922-9494-3D6DE663ECE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DE476C-20CD-43F6-9819-8199161C1A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801F6-AF4A-4AF6-BADF-D0D3F0DB3AF6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14.12.2020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30937-FF99-47DF-8CD6-A63B87857A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0325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A53B-D80B-4D90-BB53-338C61E2FC8C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14.12.2020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F8D33-2239-4F80-9EA5-F3E3C4B05A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5669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3E70-F80E-4792-AEF7-EE848888A424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14.12.2020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4E69E-B93B-4E59-A339-FC2B13A8F7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720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D4DA-9CFE-4922-9494-3D6DE663ECE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476C-20CD-43F6-9819-8199161C1A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D4DA-9CFE-4922-9494-3D6DE663ECE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476C-20CD-43F6-9819-8199161C1A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D4DA-9CFE-4922-9494-3D6DE663ECE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ADE476C-20CD-43F6-9819-8199161C1A8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D4DA-9CFE-4922-9494-3D6DE663ECE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476C-20CD-43F6-9819-8199161C1A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D4DA-9CFE-4922-9494-3D6DE663ECE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476C-20CD-43F6-9819-8199161C1A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D4DA-9CFE-4922-9494-3D6DE663ECE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476C-20CD-43F6-9819-8199161C1A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0D4DA-9CFE-4922-9494-3D6DE663ECE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E476C-20CD-43F6-9819-8199161C1A8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60D4DA-9CFE-4922-9494-3D6DE663ECE1}" type="datetimeFigureOut">
              <a:rPr lang="ru-RU" smtClean="0"/>
              <a:t>14.12.2020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DE476C-20CD-43F6-9819-8199161C1A8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B7DFCC-892F-46B1-97A9-997FB84BF270}" type="datetimeFigureOut">
              <a:rPr lang="ru-RU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14.12.2020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7BA7E0-F0C8-44B6-B261-6340A660D08E}" type="slidenum">
              <a:rPr lang="ru-RU" alt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9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chart" Target="../charts/chart10.xml"/><Relationship Id="rId7" Type="http://schemas.openxmlformats.org/officeDocument/2006/relationships/chart" Target="../charts/chart11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image" Target="../media/image44.jpeg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5" Type="http://schemas.openxmlformats.org/officeDocument/2006/relationships/image" Target="../media/image5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1600" dirty="0" smtClean="0"/>
              <a:t>Муниципальное бюджетное общеобразовательное учреждение</a:t>
            </a:r>
            <a:br>
              <a:rPr lang="ru-RU" sz="1600" dirty="0" smtClean="0"/>
            </a:br>
            <a:r>
              <a:rPr lang="ru-RU" sz="1600" dirty="0" smtClean="0"/>
              <a:t>«Средняя школа №6 с кадетскими классами»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b="1" cap="none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инновационного развития </a:t>
            </a:r>
            <a:br>
              <a:rPr lang="ru-RU" sz="2000" b="1" cap="none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МБОУ СШ№ 6</a:t>
            </a:r>
            <a:br>
              <a:rPr lang="ru-RU" sz="2000" b="1" cap="none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НАШЕ ЗАВТРА - ДУХОВНОСТЬ,</a:t>
            </a:r>
            <a:r>
              <a:rPr lang="ru-RU" sz="2000" b="1" cap="none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ОБРАЗОВАНИЕ, ГРАЖДАНСТВЕННОСТЬ</a:t>
            </a:r>
            <a:r>
              <a:rPr lang="ru-RU" sz="20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br>
              <a:rPr lang="ru-RU" sz="20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(2020-2025 годы)</a:t>
            </a:r>
            <a:r>
              <a:rPr lang="ru-RU" sz="20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(Результаты реализации за 2020 год)</a:t>
            </a:r>
            <a:b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Онлайн-отчет </a:t>
            </a:r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директора МБОУ СШ №6 </a:t>
            </a:r>
            <a:r>
              <a:rPr lang="ru-RU" sz="1600" b="1" cap="none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Ващановой</a:t>
            </a:r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Г.В. </a:t>
            </a:r>
            <a:b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10243" name="Содержимое 3"/>
          <p:cNvSpPr>
            <a:spLocks noGrp="1"/>
          </p:cNvSpPr>
          <p:nvPr>
            <p:ph sz="half" idx="1"/>
          </p:nvPr>
        </p:nvSpPr>
        <p:spPr>
          <a:xfrm>
            <a:off x="395288" y="3284538"/>
            <a:ext cx="3024187" cy="2870200"/>
          </a:xfrm>
        </p:spPr>
        <p:txBody>
          <a:bodyPr/>
          <a:lstStyle/>
          <a:p>
            <a:pPr eaLnBrk="1" hangingPunct="1"/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  <p:sp>
        <p:nvSpPr>
          <p:cNvPr id="10244" name="Содержимое 8"/>
          <p:cNvSpPr>
            <a:spLocks noGrp="1"/>
          </p:cNvSpPr>
          <p:nvPr>
            <p:ph sz="half" idx="2"/>
          </p:nvPr>
        </p:nvSpPr>
        <p:spPr>
          <a:xfrm>
            <a:off x="5795963" y="3933825"/>
            <a:ext cx="2890837" cy="21923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altLang="ru-RU" dirty="0" smtClean="0"/>
          </a:p>
        </p:txBody>
      </p:sp>
      <p:pic>
        <p:nvPicPr>
          <p:cNvPr id="10245" name="Рисунок 1" descr="Изображение 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24944"/>
            <a:ext cx="28003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2" descr="IMG_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31839"/>
            <a:ext cx="2628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1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араметры оценки результативности реализации Программы развития</a:t>
            </a:r>
            <a:endParaRPr lang="ru-RU" sz="1800" dirty="0">
              <a:solidFill>
                <a:srgbClr val="0070C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101781"/>
              </p:ext>
            </p:extLst>
          </p:nvPr>
        </p:nvGraphicFramePr>
        <p:xfrm>
          <a:off x="107504" y="851189"/>
          <a:ext cx="9036496" cy="5892063"/>
        </p:xfrm>
        <a:graphic>
          <a:graphicData uri="http://schemas.openxmlformats.org/drawingml/2006/table">
            <a:tbl>
              <a:tblPr firstRow="1" firstCol="1" bandRow="1"/>
              <a:tblGrid>
                <a:gridCol w="4333321"/>
                <a:gridCol w="4703175"/>
              </a:tblGrid>
              <a:tr h="5892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Параметр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Повышение качества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образования на основе обновления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образовательных  ресурсов</a:t>
                      </a:r>
                      <a:r>
                        <a:rPr lang="ru-RU" sz="13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образовательных технологий </a:t>
                      </a:r>
                      <a:endParaRPr lang="ru-RU" sz="13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1.Уровень </a:t>
                      </a:r>
                      <a:r>
                        <a:rPr lang="ru-RU" sz="13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сформированности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предметных результатов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2.Результаты ВПР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3.Уровень качества образования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Средний балл ГИА (ЕГЭ) по всем предметам учебного плана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Уровень качества образования обучающихся с ОВЗ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6.Результаты 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участия в муниципальном этапе ВОШ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Параметр 2.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Ступени роста педагога</a:t>
                      </a:r>
                      <a:endParaRPr lang="ru-RU" sz="13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1.Уровень квалификации педагогов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2.Результаты участия педагогов в профессиональных конкурсах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3.Распространение передового опыта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4.Курсовая подготовка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3" marR="608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Параметр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Образовательное пространство школы в формате взаимодействия школы, родителей, учреждений межведомственного взаимодействия</a:t>
                      </a:r>
                      <a:endParaRPr lang="ru-RU" sz="13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1.Результаты </a:t>
                      </a:r>
                      <a:r>
                        <a:rPr lang="ru-RU" sz="13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профориентационной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деятельности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2.Социальная значимость реализации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Программы развития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3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Параметр </a:t>
                      </a: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</a:t>
                      </a:r>
                      <a:r>
                        <a:rPr lang="ru-RU" sz="13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Личностный рост обучающихся в формате развития гражданских качеств и активной жизненной </a:t>
                      </a:r>
                      <a:r>
                        <a:rPr lang="ru-RU" sz="13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позиции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Критерии</a:t>
                      </a:r>
                      <a:endParaRPr lang="ru-RU" sz="13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1.Охват обучающихся дополнительным образованием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2.Количество часов внеурочной деятельности на 1 ученика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Эффективность 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участия обучающихся в творческих военно-спортивных конкурсах и спортивных соревнованиях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4.Музейная практика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5.Активность </a:t>
                      </a: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участия обучающихся в мероприятиях духовно-нравственной, гражданско-патриотической направленности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Показатели участия обучающихся в муниципальных, региональных, федеральных акциях (гражданско-патриотических, экологических, волонтерских)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7.Участие обучающихся в патриотических </a:t>
                      </a:r>
                      <a:r>
                        <a:rPr lang="ru-RU" sz="13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онлайн-мероприятиях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853" marR="6085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https://lh6.googleusercontent.com/proxy/G6ZuOH1h5NJmSLaRltIpfv1MFbcxPmy7aUViVI5jx53_c19YUxXkDgB0kiec_hCd5-kGcpHNK1Njsiz-YNbXz8Oy0qmPD3ZvdidUOZKIqgCyabsr-3y140GJNqS9=w1200-h630-p-k-no-n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805265"/>
            <a:ext cx="1509756" cy="937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ds05.infourok.ru/uploads/ex/12ac/0001241b-2aaa21c2/img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1368152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-kuranty.ru/wp-content/uploads/2018/11/%D0%BB%D0%B8%D0%B4%D0%B5%D1%80%D1%8B-1080x67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132856"/>
            <a:ext cx="1440160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5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9431"/>
            <a:ext cx="6840760" cy="4308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1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Результаты реализации Программы развития за 2020 год</a:t>
            </a:r>
            <a:r>
              <a:rPr lang="ru-RU" sz="18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8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23253"/>
            <a:ext cx="9144000" cy="62309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К параметру «Повышение качества образования 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в формате обновления образовательных ресурсов и образовательных технологий»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https://e7.pngegg.com/pngimages/623/359/png-clipart-mary-kay-career-avon-products-others-miscellaneous-company-thumbnai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926460" cy="95725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76641977"/>
              </p:ext>
            </p:extLst>
          </p:nvPr>
        </p:nvGraphicFramePr>
        <p:xfrm>
          <a:off x="32048" y="1548093"/>
          <a:ext cx="2448272" cy="1966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670" y="113394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Уровень </a:t>
            </a:r>
            <a:r>
              <a:rPr lang="ru-RU" sz="1200" dirty="0" err="1" smtClean="0">
                <a:solidFill>
                  <a:srgbClr val="0070C0"/>
                </a:solidFill>
              </a:rPr>
              <a:t>сформированности</a:t>
            </a:r>
            <a:r>
              <a:rPr lang="ru-RU" sz="12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1200" dirty="0" err="1" smtClean="0">
                <a:solidFill>
                  <a:srgbClr val="0070C0"/>
                </a:solidFill>
              </a:rPr>
              <a:t>метапредметных</a:t>
            </a:r>
            <a:r>
              <a:rPr lang="ru-RU" sz="1200" dirty="0" smtClean="0">
                <a:solidFill>
                  <a:srgbClr val="0070C0"/>
                </a:solidFill>
              </a:rPr>
              <a:t> УУД (1-4)</a:t>
            </a:r>
            <a:endParaRPr lang="ru-RU" sz="1200" dirty="0">
              <a:solidFill>
                <a:srgbClr val="0070C0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62944248"/>
              </p:ext>
            </p:extLst>
          </p:nvPr>
        </p:nvGraphicFramePr>
        <p:xfrm>
          <a:off x="2546040" y="1562976"/>
          <a:ext cx="3322104" cy="201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31840" y="113394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Уровень </a:t>
            </a:r>
            <a:r>
              <a:rPr lang="ru-RU" sz="1200" dirty="0" err="1" smtClean="0">
                <a:solidFill>
                  <a:srgbClr val="0070C0"/>
                </a:solidFill>
              </a:rPr>
              <a:t>сформированности</a:t>
            </a:r>
            <a:r>
              <a:rPr lang="ru-RU" sz="1200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предметных УУД (1-4)</a:t>
            </a:r>
            <a:endParaRPr lang="ru-RU" sz="1200" dirty="0">
              <a:solidFill>
                <a:srgbClr val="0070C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650892318"/>
              </p:ext>
            </p:extLst>
          </p:nvPr>
        </p:nvGraphicFramePr>
        <p:xfrm>
          <a:off x="5868144" y="1192997"/>
          <a:ext cx="3275856" cy="235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5110" y="3591242"/>
            <a:ext cx="1790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Повышение уровня 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качества образования</a:t>
            </a:r>
            <a:endParaRPr lang="ru-RU" sz="1200" dirty="0">
              <a:solidFill>
                <a:srgbClr val="0070C0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109551589"/>
              </p:ext>
            </p:extLst>
          </p:nvPr>
        </p:nvGraphicFramePr>
        <p:xfrm>
          <a:off x="61856" y="4049336"/>
          <a:ext cx="2376264" cy="262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874995890"/>
              </p:ext>
            </p:extLst>
          </p:nvPr>
        </p:nvGraphicFramePr>
        <p:xfrm>
          <a:off x="2447628" y="4068544"/>
          <a:ext cx="2042492" cy="260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755627953"/>
              </p:ext>
            </p:extLst>
          </p:nvPr>
        </p:nvGraphicFramePr>
        <p:xfrm>
          <a:off x="6876256" y="4206795"/>
          <a:ext cx="2271142" cy="253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889674559"/>
              </p:ext>
            </p:extLst>
          </p:nvPr>
        </p:nvGraphicFramePr>
        <p:xfrm>
          <a:off x="4454252" y="4149080"/>
          <a:ext cx="2467744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27623" y="356046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Средний балл ЕГЭ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(по всем предметам)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8024" y="360533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Уровень качества ОВЗ (НОО, ООО)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2280" y="356046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Мониторинг результатов участия в муниципальном туре ВОШ (чел) на 1.12.20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развития за 2020 г.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параметру «Ступени роста педагога»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043543"/>
              </p:ext>
            </p:extLst>
          </p:nvPr>
        </p:nvGraphicFramePr>
        <p:xfrm>
          <a:off x="0" y="1484784"/>
          <a:ext cx="2671192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1196752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  Курсовая подготовка</a:t>
            </a:r>
            <a:endParaRPr lang="ru-RU" sz="1200" dirty="0">
              <a:solidFill>
                <a:srgbClr val="0070C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091686"/>
              </p:ext>
            </p:extLst>
          </p:nvPr>
        </p:nvGraphicFramePr>
        <p:xfrm>
          <a:off x="2699792" y="1473751"/>
          <a:ext cx="3096344" cy="1347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136"/>
                <a:gridCol w="192669"/>
                <a:gridCol w="201936"/>
                <a:gridCol w="471182"/>
                <a:gridCol w="201936"/>
                <a:gridCol w="201936"/>
                <a:gridCol w="471182"/>
                <a:gridCol w="201936"/>
                <a:gridCol w="201936"/>
                <a:gridCol w="538495"/>
              </a:tblGrid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Победители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Призеры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Участники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5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3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2019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2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(онлайн)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(онлайн)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(онлайн)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99792" y="1045593"/>
            <a:ext cx="3096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  </a:t>
            </a:r>
            <a:r>
              <a:rPr lang="ru-RU" sz="1000" dirty="0" smtClean="0">
                <a:solidFill>
                  <a:srgbClr val="0070C0"/>
                </a:solidFill>
              </a:rPr>
              <a:t>Результаты участия педагогов в профессиональных конкурсах</a:t>
            </a:r>
            <a:endParaRPr lang="ru-RU" sz="1000" dirty="0">
              <a:solidFill>
                <a:srgbClr val="0070C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888944"/>
              </p:ext>
            </p:extLst>
          </p:nvPr>
        </p:nvGraphicFramePr>
        <p:xfrm>
          <a:off x="6084168" y="1691925"/>
          <a:ext cx="2859405" cy="1089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9270"/>
                <a:gridCol w="539750"/>
                <a:gridCol w="540385"/>
              </a:tblGrid>
              <a:tr h="268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Всего педагогов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2020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87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156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Пройдено проблемно-целевых курсов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2130" y="1045593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Непрерывность повышения профессионального уровня </a:t>
            </a:r>
          </a:p>
          <a:p>
            <a:pPr algn="ctr"/>
            <a:r>
              <a:rPr lang="ru-RU" sz="1200" dirty="0" smtClean="0">
                <a:solidFill>
                  <a:srgbClr val="0070C0"/>
                </a:solidFill>
              </a:rPr>
              <a:t>(проблемно-целевые курсы)</a:t>
            </a:r>
            <a:endParaRPr lang="ru-RU" sz="12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309957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параметру «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Образовательное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пространство школы в формате взаимодействия школы, родителей, учреждений межведомственного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взаимодействия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D:\User\Desktop\оформление\hcDpMoF2vu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16578"/>
            <a:ext cx="648026" cy="81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7" t="7941" r="12959" b="36716"/>
          <a:stretch/>
        </p:blipFill>
        <p:spPr bwMode="auto">
          <a:xfrm>
            <a:off x="2290799" y="4016578"/>
            <a:ext cx="597958" cy="75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 descr="D:\User\Desktop\Screenshot_20201015-094012_Vib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9" y="5034530"/>
            <a:ext cx="625498" cy="83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401">
            <a:off x="1405632" y="4957605"/>
            <a:ext cx="789329" cy="93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75670"/>
            <a:ext cx="594721" cy="8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67388" y="4796818"/>
            <a:ext cx="644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2018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275116" y="4715986"/>
            <a:ext cx="644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2019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75766" y="5942263"/>
            <a:ext cx="644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2020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927295" y="5942263"/>
            <a:ext cx="644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2020</a:t>
            </a:r>
            <a:endParaRPr lang="ru-RU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573935" y="5953973"/>
            <a:ext cx="644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2020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287642" y="5953973"/>
            <a:ext cx="67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2020</a:t>
            </a:r>
          </a:p>
          <a:p>
            <a:endParaRPr lang="ru-RU" sz="1200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721">
            <a:off x="46962" y="5084514"/>
            <a:ext cx="782963" cy="83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75718" y="4033215"/>
            <a:ext cx="1196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Результат совместной деятельности с в/ч 64120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821958"/>
            <a:ext cx="1818861" cy="136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763913" y="3993386"/>
            <a:ext cx="18188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Экологические акции: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с родителями, </a:t>
            </a:r>
          </a:p>
          <a:p>
            <a:pPr algn="ctr"/>
            <a:r>
              <a:rPr lang="ru-RU" sz="1000" b="1" dirty="0" err="1" smtClean="0">
                <a:solidFill>
                  <a:srgbClr val="0070C0"/>
                </a:solidFill>
              </a:rPr>
              <a:t>ООО»Кедр</a:t>
            </a:r>
            <a:r>
              <a:rPr lang="ru-RU" sz="1000" b="1" dirty="0" smtClean="0">
                <a:solidFill>
                  <a:srgbClr val="0070C0"/>
                </a:solidFill>
              </a:rPr>
              <a:t>», 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ООО «Эко-Волга», 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ООО «Эко-Реал», 2020</a:t>
            </a:r>
            <a:endParaRPr lang="ru-RU" sz="1000" b="1" dirty="0">
              <a:solidFill>
                <a:srgbClr val="0070C0"/>
              </a:solidFill>
            </a:endParaRPr>
          </a:p>
        </p:txBody>
      </p:sp>
      <p:pic>
        <p:nvPicPr>
          <p:cNvPr id="2049" name="Picture 1" descr="D:\Документы\Desktop\20201211_10081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223" y="4766940"/>
            <a:ext cx="1473521" cy="154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898554" y="3986272"/>
            <a:ext cx="1818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Результат совместной деятельности с ПАО «Лукойл». Декабрь 2020</a:t>
            </a:r>
            <a:endParaRPr lang="ru-RU" sz="1200" b="1" dirty="0">
              <a:solidFill>
                <a:srgbClr val="0070C0"/>
              </a:solidFill>
            </a:endParaRPr>
          </a:p>
        </p:txBody>
      </p:sp>
      <p:pic>
        <p:nvPicPr>
          <p:cNvPr id="34" name="Рисунок 33" descr="D:\Документы\Desktop\Lead12-24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47" y="116632"/>
            <a:ext cx="1483513" cy="928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137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2160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49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 развития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параметру «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Личностный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рост обучающихся в формате развития гражданских качеств 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активной жизненной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позиции»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29271805"/>
              </p:ext>
            </p:extLst>
          </p:nvPr>
        </p:nvGraphicFramePr>
        <p:xfrm>
          <a:off x="251520" y="1268760"/>
          <a:ext cx="1800200" cy="144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85088579"/>
              </p:ext>
            </p:extLst>
          </p:nvPr>
        </p:nvGraphicFramePr>
        <p:xfrm>
          <a:off x="2051720" y="1268760"/>
          <a:ext cx="208823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3271" r="3757" b="20614"/>
          <a:stretch/>
        </p:blipFill>
        <p:spPr bwMode="auto">
          <a:xfrm>
            <a:off x="4232317" y="1700808"/>
            <a:ext cx="2160240" cy="130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27984" y="1146810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solidFill>
                  <a:srgbClr val="0070C0"/>
                </a:solidFill>
              </a:rPr>
              <a:t>Участие в муниципальных, региональный и Всероссийских акциях</a:t>
            </a:r>
          </a:p>
        </p:txBody>
      </p:sp>
      <p:pic>
        <p:nvPicPr>
          <p:cNvPr id="11" name="Рисунок 10" descr="D:\Документы\Desktop\2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9" y="25529"/>
            <a:ext cx="936104" cy="10301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876924" y="1027509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 smtClean="0">
                <a:solidFill>
                  <a:srgbClr val="0070C0"/>
                </a:solidFill>
              </a:rPr>
              <a:t>Музейная практика </a:t>
            </a:r>
          </a:p>
          <a:p>
            <a:pPr algn="ctr">
              <a:defRPr sz="18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 smtClean="0">
                <a:solidFill>
                  <a:srgbClr val="0070C0"/>
                </a:solidFill>
              </a:rPr>
              <a:t>(количество мероприятий)</a:t>
            </a:r>
            <a:endParaRPr lang="ru-RU" sz="1000" b="1" dirty="0">
              <a:solidFill>
                <a:srgbClr val="0070C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8" b="9195"/>
          <a:stretch/>
        </p:blipFill>
        <p:spPr bwMode="auto">
          <a:xfrm>
            <a:off x="120899" y="3558724"/>
            <a:ext cx="3731021" cy="231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6289" y="3015861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0C0"/>
                </a:solidFill>
              </a:rPr>
              <a:t>Участие в мероприятиях духовно-нравственной и гражданско-патриотической направленности</a:t>
            </a:r>
            <a:endParaRPr lang="ru-RU" sz="1000" b="1" dirty="0">
              <a:solidFill>
                <a:srgbClr val="0070C0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1619047007"/>
              </p:ext>
            </p:extLst>
          </p:nvPr>
        </p:nvGraphicFramePr>
        <p:xfrm>
          <a:off x="3877072" y="3900057"/>
          <a:ext cx="2433566" cy="194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132611" y="3861048"/>
            <a:ext cx="1707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Патриотические </a:t>
            </a:r>
          </a:p>
          <a:p>
            <a:pPr algn="ctr"/>
            <a:r>
              <a:rPr lang="ru-RU" sz="1000" b="1" dirty="0" smtClean="0">
                <a:solidFill>
                  <a:srgbClr val="0070C0"/>
                </a:solidFill>
              </a:rPr>
              <a:t>онлайн-мероприятия</a:t>
            </a:r>
            <a:endParaRPr lang="ru-RU" sz="1000" b="1" dirty="0">
              <a:solidFill>
                <a:srgbClr val="0070C0"/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168765991"/>
              </p:ext>
            </p:extLst>
          </p:nvPr>
        </p:nvGraphicFramePr>
        <p:xfrm>
          <a:off x="6167817" y="4005064"/>
          <a:ext cx="2751443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433260" y="3429000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0C0"/>
                </a:solidFill>
              </a:rPr>
              <a:t>Результативность в творческих военно-патриотических конкурсах и спортивных  соревнованиях</a:t>
            </a:r>
            <a:endParaRPr lang="ru-RU" sz="1000" b="1" dirty="0">
              <a:solidFill>
                <a:srgbClr val="0070C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t="4769" r="2189" b="4541"/>
          <a:stretch/>
        </p:blipFill>
        <p:spPr bwMode="auto">
          <a:xfrm>
            <a:off x="6617427" y="1423809"/>
            <a:ext cx="2465964" cy="1717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1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260648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оценки эффективности реализации Программы</a:t>
            </a:r>
            <a:r>
              <a:rPr lang="ru-RU" sz="1400" dirty="0" smtClean="0">
                <a:solidFill>
                  <a:srgbClr val="0070C0"/>
                </a:solidFill>
              </a:rPr>
              <a:t> за 2020 год 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7030A0"/>
                </a:solidFill>
              </a:rPr>
              <a:t>                 Параметр «Социально-экономическая эффективность реализации Программы»</a:t>
            </a:r>
          </a:p>
          <a:p>
            <a:pPr marL="0" indent="0" algn="ctr">
              <a:buNone/>
            </a:pPr>
            <a:endParaRPr lang="ru-RU" sz="1400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rgbClr val="0070C0"/>
                </a:solidFill>
              </a:rPr>
              <a:t>Критерий 1 «Удовлетворенность родителей и социума предоставляемыми образовательными услугами»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 descr="http://xn--b1afbqljdtf9h.xn--p1ai/uploads/posts/2017-10/1507646259_mailservic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320"/>
            <a:ext cx="1442720" cy="84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Документы\Desktop\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77" y="3501008"/>
            <a:ext cx="2064385" cy="115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Документы\Desktop\Программа\дл проекта\Патруль\МВД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8" y="4018162"/>
            <a:ext cx="2904490" cy="17871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840687"/>
              </p:ext>
            </p:extLst>
          </p:nvPr>
        </p:nvGraphicFramePr>
        <p:xfrm>
          <a:off x="400130" y="1856259"/>
          <a:ext cx="8353622" cy="1188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3124"/>
                <a:gridCol w="946216"/>
                <a:gridCol w="946216"/>
                <a:gridCol w="946216"/>
                <a:gridCol w="946216"/>
                <a:gridCol w="1123506"/>
                <a:gridCol w="1152128"/>
              </a:tblGrid>
              <a:tr h="343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Итоговый показатель</a:t>
                      </a: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Открытость</a:t>
                      </a: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Комфортность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Доступность услуг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Доброжелательность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Удовлетворенность</a:t>
                      </a:r>
                      <a:endParaRPr lang="ru-RU" sz="1100">
                        <a:effectLst/>
                        <a:latin typeface="Arial"/>
                        <a:ea typeface="Arial"/>
                      </a:endParaRPr>
                    </a:p>
                  </a:txBody>
                  <a:tcPr marL="25400" marR="25400" marT="25400" marB="25400" anchor="b"/>
                </a:tc>
              </a:tr>
              <a:tr h="343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Муниципальное бюджетное общеобразовательное учреждение "Средняя школа № 6 с кадетскими классами" (МБОУ СШ № 6)</a:t>
                      </a: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84,44</a:t>
                      </a: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92,8</a:t>
                      </a: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91,5</a:t>
                      </a: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68,1</a:t>
                      </a: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84,0</a:t>
                      </a: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5400" marR="25400" marT="25400" marB="2540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85,8</a:t>
                      </a:r>
                      <a:endParaRPr lang="ru-RU" sz="11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25400" marR="25400" marT="25400" marB="25400" anchor="b"/>
                </a:tc>
              </a:tr>
            </a:tbl>
          </a:graphicData>
        </a:graphic>
      </p:graphicFrame>
      <p:pic>
        <p:nvPicPr>
          <p:cNvPr id="11" name="Рисунок 10" descr="http://school6-kstovo.ru/images/novosti13/6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18163"/>
            <a:ext cx="2664296" cy="178710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22834" y="3140968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Совместная внеурочная  деятельность с родителями и пожилыми людьми района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130" y="1517302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Независимая оценка качества образования (2020 год)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138" y="5877272"/>
            <a:ext cx="27236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Детско-родительский дорожный патруль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0449" y="4680880"/>
            <a:ext cx="2292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концерты для пожилых жителей микрорайона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Рисунок 2" descr="D:\User\MD\Информация на сайт\На сайт про ППС\Фотоальбом\Обучение психологов интерактивной игре Здравствуйте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08" y="5080990"/>
            <a:ext cx="1728192" cy="11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793596" y="6309320"/>
            <a:ext cx="1773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ru-RU" sz="1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педзнаний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46154" y="5913480"/>
            <a:ext cx="19723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трудовые акции: благоустройство территории,  экологические акции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4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360040"/>
          </a:xfrm>
        </p:spPr>
        <p:txBody>
          <a:bodyPr>
            <a:normAutofit/>
          </a:bodyPr>
          <a:lstStyle/>
          <a:p>
            <a:pPr algn="ctr"/>
            <a:r>
              <a:rPr lang="ru-RU" sz="16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Параметры оценки эффективности реализации Программы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 descr="D:\Документы\Desktop\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573" y="1088740"/>
            <a:ext cx="1928689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62372" y="548680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ru-RU" sz="1400" dirty="0" smtClean="0">
                <a:solidFill>
                  <a:srgbClr val="0070C0"/>
                </a:solidFill>
              </a:rPr>
              <a:t>Критерий 2. «</a:t>
            </a:r>
            <a:r>
              <a:rPr lang="ru-RU" sz="1400" dirty="0" err="1" smtClean="0">
                <a:solidFill>
                  <a:srgbClr val="0070C0"/>
                </a:solidFill>
              </a:rPr>
              <a:t>Мотивированность</a:t>
            </a:r>
            <a:r>
              <a:rPr lang="ru-RU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>
                <a:solidFill>
                  <a:srgbClr val="0070C0"/>
                </a:solidFill>
              </a:rPr>
              <a:t>педагогов к эффективному ведению образовательной </a:t>
            </a:r>
            <a:r>
              <a:rPr lang="ru-RU" sz="1400" dirty="0" smtClean="0">
                <a:solidFill>
                  <a:srgbClr val="0070C0"/>
                </a:solidFill>
              </a:rPr>
              <a:t>деятельности».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http://cro.karelia.ru/images/news/Fotolia_51467210_Subscription_Monthly-14454322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1872208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085997" y="1052736"/>
            <a:ext cx="48965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200" dirty="0" smtClean="0"/>
              <a:t>Отсутствие текучести педагогических кадров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18% - педагоги в возрасте до 35 лет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Обучение педагогов новым технологиям работы с цифровыми электронными ресурсами, в дистанционном режиме на платформе </a:t>
            </a:r>
            <a:r>
              <a:rPr lang="en-US" sz="1200" dirty="0" smtClean="0"/>
              <a:t>ZOOM</a:t>
            </a:r>
            <a:r>
              <a:rPr lang="ru-RU" sz="1200" dirty="0" smtClean="0"/>
              <a:t> (100</a:t>
            </a:r>
            <a:r>
              <a:rPr lang="ru-RU" sz="1200" dirty="0"/>
              <a:t>% </a:t>
            </a:r>
            <a:r>
              <a:rPr lang="ru-RU" sz="1200" dirty="0" smtClean="0"/>
              <a:t>обучения педагогов, родителей, обучающихся) 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Психолого-педагогическое сопровождение, обучение в рамках МРЦ, наставничество молодых педагогов</a:t>
            </a:r>
          </a:p>
          <a:p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6428" y="2864335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</a:rPr>
              <a:t>Критерий 3. «Безопасная </a:t>
            </a:r>
            <a:r>
              <a:rPr lang="ru-RU" sz="1400" dirty="0">
                <a:solidFill>
                  <a:srgbClr val="0070C0"/>
                </a:solidFill>
              </a:rPr>
              <a:t>и </a:t>
            </a:r>
            <a:r>
              <a:rPr lang="ru-RU" sz="1400" dirty="0" err="1">
                <a:solidFill>
                  <a:srgbClr val="0070C0"/>
                </a:solidFill>
              </a:rPr>
              <a:t>здоровьесберегающая</a:t>
            </a:r>
            <a:r>
              <a:rPr lang="ru-RU" sz="1400" dirty="0">
                <a:solidFill>
                  <a:srgbClr val="0070C0"/>
                </a:solidFill>
              </a:rPr>
              <a:t> образовательная </a:t>
            </a:r>
            <a:r>
              <a:rPr lang="ru-RU" sz="1400" dirty="0" smtClean="0">
                <a:solidFill>
                  <a:srgbClr val="0070C0"/>
                </a:solidFill>
              </a:rPr>
              <a:t>среда»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4" name="Рисунок 13" descr="D:\Документы\Desktop\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356992"/>
            <a:ext cx="1872207" cy="121594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2302632" y="3204879"/>
            <a:ext cx="4744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200" dirty="0" err="1" smtClean="0"/>
              <a:t>Доустановлены</a:t>
            </a:r>
            <a:r>
              <a:rPr lang="ru-RU" sz="1200" dirty="0" smtClean="0"/>
              <a:t> во всех кабинетах камеры видеонаблюдения системы «</a:t>
            </a:r>
            <a:r>
              <a:rPr lang="ru-RU" sz="1200" dirty="0" err="1" smtClean="0"/>
              <a:t>Трассир</a:t>
            </a:r>
            <a:r>
              <a:rPr lang="ru-RU" sz="1200" dirty="0" smtClean="0"/>
              <a:t>»</a:t>
            </a:r>
          </a:p>
          <a:p>
            <a:pPr marL="342900" indent="-342900">
              <a:buAutoNum type="arabicPeriod"/>
            </a:pPr>
            <a:r>
              <a:rPr lang="ru-RU" sz="1200" dirty="0" smtClean="0"/>
              <a:t>Все учебные кабинеты оборудованы </a:t>
            </a:r>
            <a:r>
              <a:rPr lang="ru-RU" sz="1200" dirty="0" err="1" smtClean="0"/>
              <a:t>рециркуляторами</a:t>
            </a:r>
            <a:r>
              <a:rPr lang="ru-RU" sz="1200" dirty="0" smtClean="0"/>
              <a:t>: закуплены ООО «</a:t>
            </a:r>
            <a:r>
              <a:rPr lang="ru-RU" sz="1200" dirty="0" err="1" smtClean="0"/>
              <a:t>РусВинил</a:t>
            </a:r>
            <a:r>
              <a:rPr lang="ru-RU" sz="1200" dirty="0" smtClean="0"/>
              <a:t>», ООО «Лукойл» , депутатом Законодательного собрания Паковым В.Н. </a:t>
            </a:r>
            <a:endParaRPr lang="ru-RU" sz="1400" dirty="0" smtClean="0"/>
          </a:p>
          <a:p>
            <a:pPr marL="342900" indent="-342900">
              <a:buAutoNum type="arabicPeriod"/>
            </a:pPr>
            <a:r>
              <a:rPr lang="ru-RU" sz="1200" dirty="0" smtClean="0"/>
              <a:t>Психолого-педагогическое сопровождение и индивидуально-групповая коррекционная деятельность с обучающимися с ОВЗ, детьми и семьями группы риска (88 обучающихся)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481486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0070C0"/>
                </a:solidFill>
              </a:rPr>
              <a:t>Критерий 4. Эффективность </a:t>
            </a:r>
            <a:r>
              <a:rPr lang="ru-RU" sz="1400" dirty="0">
                <a:solidFill>
                  <a:srgbClr val="0070C0"/>
                </a:solidFill>
              </a:rPr>
              <a:t>социально активной деятельности школы как результат развития образовательной среды и материально-технической базы школы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5338086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Школа               </a:t>
            </a:r>
            <a:r>
              <a:rPr lang="ru-RU" sz="1200" dirty="0" smtClean="0"/>
              <a:t>р</a:t>
            </a:r>
            <a:r>
              <a:rPr lang="ru-RU" sz="1100" dirty="0" smtClean="0"/>
              <a:t>егиональный учебный центр</a:t>
            </a:r>
            <a:endParaRPr lang="ru-RU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3703340" y="5338085"/>
            <a:ext cx="2601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Школа             ООО «</a:t>
            </a:r>
            <a:r>
              <a:rPr lang="ru-RU" sz="1400" dirty="0" err="1" smtClean="0"/>
              <a:t>РусВинил</a:t>
            </a:r>
            <a:r>
              <a:rPr lang="ru-RU" sz="1400" dirty="0" smtClean="0"/>
              <a:t>»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481936" y="5333412"/>
            <a:ext cx="2449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Школа              ООО «Лукойл»</a:t>
            </a:r>
            <a:endParaRPr lang="ru-RU" sz="14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164288" y="5505244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383224" y="5491974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899592" y="5491974"/>
            <a:ext cx="432048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66428" y="5559425"/>
            <a:ext cx="0" cy="26558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072" y="588430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Концертная деятельность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52600" y="5903358"/>
            <a:ext cx="139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базы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302632" y="5559425"/>
            <a:ext cx="0" cy="3028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995936" y="5562511"/>
            <a:ext cx="0" cy="3028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508104" y="5567025"/>
            <a:ext cx="0" cy="3028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817171" y="5567025"/>
            <a:ext cx="0" cy="3028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8100392" y="5567025"/>
            <a:ext cx="0" cy="3028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03848" y="5893878"/>
            <a:ext cx="143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спортзала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50904" y="5884308"/>
            <a:ext cx="1423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(80000,00 в 2020)</a:t>
            </a: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22107" y="5879485"/>
            <a:ext cx="1283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акции, участие в конкурсной деятельности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37251" y="5865401"/>
            <a:ext cx="1429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поддержка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(300000,00 в 2020)</a:t>
            </a: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Рисунок 46" descr="D:\Документы\Desktop\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520" y="3284984"/>
            <a:ext cx="1918742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8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Параметры оценки эффективности реализации Программы</a:t>
            </a:r>
            <a:r>
              <a:rPr lang="ru-RU" sz="1400" b="1" cap="none" dirty="0">
                <a:solidFill>
                  <a:srgbClr val="0070C0"/>
                </a:solidFill>
                <a:effectLst/>
                <a:latin typeface="Franklin Gothic Book"/>
                <a:ea typeface="+mn-ea"/>
                <a:cs typeface="+mn-cs"/>
              </a:rPr>
              <a:t> за 2020 год</a:t>
            </a:r>
            <a:endParaRPr lang="ru-RU" alt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Объект 4"/>
          <p:cNvSpPr>
            <a:spLocks noGrp="1"/>
          </p:cNvSpPr>
          <p:nvPr>
            <p:ph idx="1"/>
          </p:nvPr>
        </p:nvSpPr>
        <p:spPr>
          <a:xfrm>
            <a:off x="0" y="404664"/>
            <a:ext cx="9108504" cy="6408712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ru-RU" altLang="ru-RU" sz="1200" dirty="0" smtClean="0">
                <a:solidFill>
                  <a:srgbClr val="7030A0"/>
                </a:solidFill>
              </a:rPr>
              <a:t>Параметр 2.  Эффективность новых практик образовательной деятельности в формате развития </a:t>
            </a:r>
            <a:r>
              <a:rPr lang="ru-RU" altLang="ru-RU" sz="1200" dirty="0" err="1" smtClean="0">
                <a:solidFill>
                  <a:srgbClr val="7030A0"/>
                </a:solidFill>
              </a:rPr>
              <a:t>метапредметных</a:t>
            </a:r>
            <a:r>
              <a:rPr lang="ru-RU" altLang="ru-RU" sz="1200" dirty="0" smtClean="0">
                <a:solidFill>
                  <a:srgbClr val="7030A0"/>
                </a:solidFill>
              </a:rPr>
              <a:t> и личностных качеств и  повышения роли  родителей в ОП в условиях цифровой образовательной среды</a:t>
            </a:r>
          </a:p>
          <a:p>
            <a:pPr marL="0" indent="0">
              <a:buFont typeface="Arial" charset="0"/>
              <a:buNone/>
            </a:pPr>
            <a:endParaRPr lang="ru-RU" altLang="ru-RU" sz="1200" dirty="0" smtClean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altLang="ru-RU" sz="1200" dirty="0" smtClean="0">
                <a:solidFill>
                  <a:srgbClr val="0070C0"/>
                </a:solidFill>
              </a:rPr>
              <a:t>Критерий 1. Эффективность участия обучающихся в онлайн-практиках</a:t>
            </a:r>
          </a:p>
          <a:p>
            <a:pPr marL="0" indent="0">
              <a:buNone/>
            </a:pPr>
            <a:r>
              <a:rPr lang="ru-RU" altLang="ru-RU" sz="1200" dirty="0" smtClean="0"/>
              <a:t>Региональная	                               Онлайн-концерт                                		Онлайн-акции</a:t>
            </a:r>
            <a:endParaRPr lang="ru-RU" altLang="ru-RU" sz="1200" dirty="0"/>
          </a:p>
          <a:p>
            <a:pPr marL="0" indent="0">
              <a:buFont typeface="Arial" charset="0"/>
              <a:buNone/>
            </a:pPr>
            <a:r>
              <a:rPr lang="ru-RU" altLang="ru-RU" sz="1200" dirty="0"/>
              <a:t>онлайн-школа</a:t>
            </a:r>
            <a:r>
              <a:rPr lang="ru-RU" altLang="ru-RU" sz="1200" dirty="0" smtClean="0"/>
              <a:t>	                               «</a:t>
            </a:r>
            <a:r>
              <a:rPr lang="ru-RU" altLang="ru-RU" sz="1200" dirty="0"/>
              <a:t>Последний звонок»</a:t>
            </a:r>
            <a:r>
              <a:rPr lang="ru-RU" altLang="ru-RU" sz="1200" dirty="0" smtClean="0"/>
              <a:t>	                  		«Окна победы»</a:t>
            </a:r>
          </a:p>
          <a:p>
            <a:pPr marL="0" indent="0">
              <a:buFont typeface="Arial" charset="0"/>
              <a:buNone/>
            </a:pPr>
            <a:r>
              <a:rPr lang="ru-RU" altLang="ru-RU" sz="1200" dirty="0" smtClean="0"/>
              <a:t>юнармейца			       «День матери»                                 	                «Окна России» и др.</a:t>
            </a:r>
          </a:p>
          <a:p>
            <a:pPr marL="0" indent="0">
              <a:buFont typeface="Arial" charset="0"/>
              <a:buNone/>
            </a:pPr>
            <a:endParaRPr lang="ru-RU" altLang="ru-RU" sz="1200" dirty="0" smtClean="0"/>
          </a:p>
          <a:p>
            <a:pPr marL="0" indent="0">
              <a:buFont typeface="Arial" charset="0"/>
              <a:buNone/>
            </a:pPr>
            <a:endParaRPr lang="ru-RU" altLang="ru-RU" sz="1200" dirty="0" smtClean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None/>
            </a:pPr>
            <a:endParaRPr lang="ru-RU" altLang="ru-RU" sz="1200" dirty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None/>
            </a:pPr>
            <a:endParaRPr lang="ru-RU" altLang="ru-RU" sz="1200" dirty="0" smtClean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altLang="ru-RU" sz="1200" dirty="0" smtClean="0">
                <a:solidFill>
                  <a:srgbClr val="0070C0"/>
                </a:solidFill>
              </a:rPr>
              <a:t>Критерий 2. Электронные образовательные ресурсы в учебной деятельности в формате дистанционных технологий</a:t>
            </a:r>
          </a:p>
          <a:p>
            <a:pPr marL="0" indent="0">
              <a:buFont typeface="Arial" charset="0"/>
              <a:buNone/>
            </a:pPr>
            <a:r>
              <a:rPr lang="ru-RU" altLang="ru-RU" sz="1200" dirty="0" smtClean="0"/>
              <a:t>Видеоконференции:			Видеоконференции:		    Электронные цифровые ресурсы-</a:t>
            </a:r>
          </a:p>
          <a:p>
            <a:pPr marL="0" indent="0">
              <a:buFont typeface="Arial" charset="0"/>
              <a:buNone/>
            </a:pPr>
            <a:r>
              <a:rPr lang="ru-RU" altLang="ru-RU" sz="1200" dirty="0" smtClean="0"/>
              <a:t>Возможности непрерывного образования                       возможности </a:t>
            </a:r>
            <a:r>
              <a:rPr lang="ru-RU" altLang="ru-RU" sz="1200" dirty="0"/>
              <a:t>ППС, </a:t>
            </a:r>
            <a:r>
              <a:rPr lang="ru-RU" altLang="ru-RU" sz="1200" dirty="0" smtClean="0"/>
              <a:t>консультирования            способ </a:t>
            </a:r>
            <a:r>
              <a:rPr lang="ru-RU" altLang="ru-RU" sz="1200" dirty="0"/>
              <a:t>повышения </a:t>
            </a:r>
            <a:endParaRPr lang="ru-RU" altLang="ru-RU" sz="1200" dirty="0" smtClean="0"/>
          </a:p>
          <a:p>
            <a:pPr marL="0" indent="0">
              <a:buFont typeface="Arial" charset="0"/>
              <a:buNone/>
            </a:pPr>
            <a:r>
              <a:rPr lang="ru-RU" altLang="ru-RU" sz="1200" dirty="0" smtClean="0"/>
              <a:t>самообразования</a:t>
            </a:r>
            <a:r>
              <a:rPr lang="ru-RU" altLang="ru-RU" sz="1200" dirty="0"/>
              <a:t>, </a:t>
            </a:r>
            <a:r>
              <a:rPr lang="ru-RU" altLang="ru-RU" sz="1200" dirty="0" smtClean="0"/>
              <a:t>самостоятельности		детей </a:t>
            </a:r>
            <a:r>
              <a:rPr lang="ru-RU" altLang="ru-RU" sz="1200" dirty="0"/>
              <a:t>группы риска, ОВЗ	</a:t>
            </a:r>
            <a:r>
              <a:rPr lang="ru-RU" altLang="ru-RU" sz="1200" dirty="0" smtClean="0"/>
              <a:t>	     учебной </a:t>
            </a:r>
            <a:r>
              <a:rPr lang="ru-RU" altLang="ru-RU" sz="1200" dirty="0"/>
              <a:t>мотивации</a:t>
            </a:r>
            <a:r>
              <a:rPr lang="ru-RU" altLang="ru-RU" sz="1200" dirty="0" smtClean="0"/>
              <a:t>				</a:t>
            </a:r>
          </a:p>
          <a:p>
            <a:pPr marL="0" indent="0">
              <a:buFont typeface="Arial" charset="0"/>
              <a:buNone/>
            </a:pPr>
            <a:endParaRPr lang="ru-RU" altLang="ru-RU" sz="1200" dirty="0" smtClean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None/>
            </a:pPr>
            <a:endParaRPr lang="ru-RU" altLang="ru-RU" sz="1200" dirty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None/>
            </a:pPr>
            <a:endParaRPr lang="ru-RU" altLang="ru-RU" sz="1200" dirty="0" smtClean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None/>
            </a:pPr>
            <a:endParaRPr lang="ru-RU" altLang="ru-RU" sz="1200" dirty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None/>
            </a:pPr>
            <a:endParaRPr lang="ru-RU" altLang="ru-RU" sz="1200" dirty="0" smtClean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altLang="ru-RU" sz="1200" dirty="0" smtClean="0">
                <a:solidFill>
                  <a:srgbClr val="0070C0"/>
                </a:solidFill>
              </a:rPr>
              <a:t>Критерий 3. Дистанционные технологии – эффективный способ развития родительской компетенции</a:t>
            </a:r>
          </a:p>
          <a:p>
            <a:pPr marL="0" indent="0">
              <a:buFont typeface="Arial" charset="0"/>
              <a:buNone/>
            </a:pPr>
            <a:r>
              <a:rPr lang="ru-RU" altLang="ru-RU" sz="1200" dirty="0" smtClean="0"/>
              <a:t>Видеоконференции-	</a:t>
            </a:r>
            <a:r>
              <a:rPr lang="ru-RU" altLang="ru-RU" sz="1200" dirty="0" err="1" smtClean="0"/>
              <a:t>Видеоконсультации</a:t>
            </a:r>
            <a:r>
              <a:rPr lang="ru-RU" altLang="ru-RU" sz="1200" dirty="0" smtClean="0"/>
              <a:t>	Видеоконференции                                       Родительские группы</a:t>
            </a:r>
          </a:p>
          <a:p>
            <a:pPr marL="0" indent="0">
              <a:buFont typeface="Arial" charset="0"/>
              <a:buNone/>
            </a:pPr>
            <a:r>
              <a:rPr lang="ru-RU" altLang="ru-RU" sz="1200" dirty="0" smtClean="0"/>
              <a:t>родительские собрания                                                       профилактики асоциального                       в </a:t>
            </a:r>
            <a:r>
              <a:rPr lang="ru-RU" altLang="ru-RU" sz="1200" dirty="0" err="1"/>
              <a:t>соцсетях</a:t>
            </a:r>
            <a:r>
              <a:rPr lang="ru-RU" altLang="ru-RU" sz="1200" dirty="0"/>
              <a:t> – эффективный</a:t>
            </a:r>
            <a:endParaRPr lang="ru-RU" altLang="ru-RU" sz="1200" dirty="0" smtClean="0"/>
          </a:p>
          <a:p>
            <a:pPr marL="0" indent="0">
              <a:buFont typeface="Arial" charset="0"/>
              <a:buNone/>
            </a:pPr>
            <a:r>
              <a:rPr lang="ru-RU" altLang="ru-RU" sz="1200" dirty="0" smtClean="0"/>
              <a:t>				 поведения			 способ </a:t>
            </a:r>
            <a:r>
              <a:rPr lang="ru-RU" altLang="ru-RU" sz="1200" dirty="0"/>
              <a:t>передачи </a:t>
            </a:r>
            <a:r>
              <a:rPr lang="ru-RU" altLang="ru-RU" sz="1200" dirty="0" smtClean="0"/>
              <a:t>								 необходимой </a:t>
            </a:r>
            <a:r>
              <a:rPr lang="ru-RU" altLang="ru-RU" sz="1200" dirty="0"/>
              <a:t>информации</a:t>
            </a:r>
            <a:r>
              <a:rPr lang="ru-RU" altLang="ru-RU" sz="1200" dirty="0" smtClean="0"/>
              <a:t>			</a:t>
            </a:r>
          </a:p>
          <a:p>
            <a:pPr marL="0" indent="0">
              <a:buFont typeface="Arial" charset="0"/>
              <a:buNone/>
            </a:pPr>
            <a:r>
              <a:rPr lang="ru-RU" altLang="ru-RU" sz="1200" dirty="0" smtClean="0"/>
              <a:t>											</a:t>
            </a:r>
          </a:p>
        </p:txBody>
      </p:sp>
      <p:pic>
        <p:nvPicPr>
          <p:cNvPr id="4" name="Рисунок 3" descr="F:\фото\IMG-6c11b2e0befe27f5e0f0661274c63932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99" y="1898297"/>
            <a:ext cx="978535" cy="562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фото\IMG-900d22026a3ebf2c3fd5690d3ab72b4a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7"/>
            <a:ext cx="75311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фото\IMG-99bec6a9965f43bba5756872cd48ed6c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87782"/>
            <a:ext cx="826770" cy="59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D:\Документы\Desktop\IMG-45dab25205ba088b36391a324434c743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8" y="1878022"/>
            <a:ext cx="804545" cy="57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фото\IMG-71d2be34c578d767b76652e1f8446448-V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13424"/>
            <a:ext cx="728980" cy="9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Документы\Desktop\IMG-0a53b55d389671877e7bc741ee36f115-V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162" y="1269688"/>
            <a:ext cx="504056" cy="1135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F:\фото\IMG-314e05125a5b3b713a8ff45bed8d4b27-V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038" y="1482073"/>
            <a:ext cx="511959" cy="110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F:\фото\IMG-a01e66874e89b0be50c737b951d39317-V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18" y="1927604"/>
            <a:ext cx="909557" cy="654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F:\фото\IMG-cf9c60d4ce41aece4059d8f85cf5bcaf-V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196" y="3789713"/>
            <a:ext cx="984885" cy="56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F:\фото\IMG-ff8acc42f3383a588b93671bec8eed3b-V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99" y="3796948"/>
            <a:ext cx="1126410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F:\фото\IMG-71ff53741ce2f3a21fec2b5d080f057c-V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19407"/>
            <a:ext cx="594931" cy="1218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F:\фото\IMG-6aec8170a2317f670d9e617f599c0d4c-V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26186"/>
            <a:ext cx="576064" cy="113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F:\фото\IMG-32af1bd528172fb8e0040440f9618018-V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618" y="5359239"/>
            <a:ext cx="708025" cy="1337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F:\фото\IMG-bff3266b29a0b59624c348f651e4baac-V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51" y="3307727"/>
            <a:ext cx="685004" cy="1335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F:\фото\IMG-61ccf9c05009544095124f4a12878d39-V.jpg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353" y="1063945"/>
            <a:ext cx="504056" cy="1115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F:\фото\IMG-b7b6e7b1f9efa395a8813a3cbadae148-V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257" y="5458147"/>
            <a:ext cx="824303" cy="13671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360040"/>
          </a:xfrm>
        </p:spPr>
        <p:txBody>
          <a:bodyPr>
            <a:normAutofit/>
          </a:bodyPr>
          <a:lstStyle/>
          <a:p>
            <a:pPr algn="ctr"/>
            <a:r>
              <a:rPr lang="ru-RU" sz="16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Управление реализацией Программы 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052736"/>
            <a:ext cx="9001000" cy="5805264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7030A0"/>
                </a:solidFill>
              </a:rPr>
              <a:t>Ближайшая </a:t>
            </a:r>
            <a:r>
              <a:rPr lang="ru-RU" sz="1400" dirty="0">
                <a:solidFill>
                  <a:srgbClr val="7030A0"/>
                </a:solidFill>
              </a:rPr>
              <a:t>перспектива </a:t>
            </a:r>
            <a:r>
              <a:rPr lang="ru-RU" sz="1400" dirty="0" smtClean="0">
                <a:solidFill>
                  <a:srgbClr val="7030A0"/>
                </a:solidFill>
              </a:rPr>
              <a:t>развития</a:t>
            </a:r>
            <a:r>
              <a:rPr lang="ru-RU" sz="1400" dirty="0" smtClean="0"/>
              <a:t> 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7030A0"/>
                </a:solidFill>
              </a:rPr>
              <a:t>МБОУ СШ №6 с кадетскими классами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rgbClr val="7030A0"/>
                </a:solidFill>
              </a:rPr>
              <a:t>1.Участие в реализации </a:t>
            </a:r>
            <a:r>
              <a:rPr lang="ru-RU" sz="1200" dirty="0">
                <a:solidFill>
                  <a:srgbClr val="7030A0"/>
                </a:solidFill>
              </a:rPr>
              <a:t>регионального проекта «Информационная инфраструктура» национальной программы «Цифровая экономика Российской Федерации» </a:t>
            </a:r>
            <a:endParaRPr lang="ru-RU" sz="12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rgbClr val="7030A0"/>
                </a:solidFill>
              </a:rPr>
              <a:t>2. Развитие условий для внеурочной деятельности: оборудование стрелкового тира, строевого плаца, приобретение учебных пособий для новых практик внеурочной деятельности 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rgbClr val="7030A0"/>
                </a:solidFill>
              </a:rPr>
              <a:t>3. Развитие социокультурных связей через открытие виртуального </a:t>
            </a:r>
            <a:r>
              <a:rPr lang="ru-RU" sz="1200" dirty="0">
                <a:solidFill>
                  <a:srgbClr val="7030A0"/>
                </a:solidFill>
              </a:rPr>
              <a:t>школьного краеведческого </a:t>
            </a:r>
            <a:r>
              <a:rPr lang="ru-RU" sz="1200" dirty="0" smtClean="0">
                <a:solidFill>
                  <a:srgbClr val="7030A0"/>
                </a:solidFill>
              </a:rPr>
              <a:t>музея.</a:t>
            </a:r>
            <a:endParaRPr lang="ru-RU" sz="12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1400" dirty="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233943"/>
              </p:ext>
            </p:extLst>
          </p:nvPr>
        </p:nvGraphicFramePr>
        <p:xfrm>
          <a:off x="49949" y="548680"/>
          <a:ext cx="9094051" cy="2807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89396"/>
                <a:gridCol w="5904655"/>
              </a:tblGrid>
              <a:tr h="357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Организационные группы управления Программой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074" marR="3207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Функции в управлении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074" marR="32074" marT="0" marB="0"/>
                </a:tc>
              </a:tr>
              <a:tr h="9906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Координационный совет реализации Программы.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074" marR="320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1.Поэтапный 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развития школы, корректировка Программы развития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2.Организация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проведение конференций по реализации Программы развития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3.Консультационная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социально-культурных инициатив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4.Проведение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экспертизы качества программных мероприятий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5.Экспертная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эффективности текущих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преобразований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6.Участие в разработке нормативно-правовой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документации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74" marR="32074" marT="0" marB="0"/>
                </a:tc>
              </a:tr>
              <a:tr h="4953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Управляющий Совет школы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074" marR="320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1.Поиск партнеров для решения финансовой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поддержки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2.Проведение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экспертизы качества программных мероприятий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3.Оказание  организационной  поддержки  инициативам и 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проектов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074" marR="32074" marT="0" marB="0"/>
                </a:tc>
              </a:tr>
              <a:tr h="574531">
                <a:tc>
                  <a:txBody>
                    <a:bodyPr/>
                    <a:lstStyle/>
                    <a:p>
                      <a:pPr marL="11430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 руководителей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проектных групп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074" marR="32074" marT="0" marB="0"/>
                </a:tc>
                <a:tc>
                  <a:txBody>
                    <a:bodyPr/>
                    <a:lstStyle/>
                    <a:p>
                      <a:pPr marL="228600" lvl="0" indent="-2286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 рабочих групп, контроль за реализацией проектов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Поиск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социальных партнеров в реализации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проектов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lvl="0" indent="0">
                        <a:lnSpc>
                          <a:spcPts val="136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Оказание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правовой и организационной поддержки в реализации проектов и программ.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074" marR="32074" marT="0" marB="0" anchor="ctr"/>
                </a:tc>
              </a:tr>
              <a:tr h="389386">
                <a:tc>
                  <a:txBody>
                    <a:bodyPr/>
                    <a:lstStyle/>
                    <a:p>
                      <a:pPr marL="114300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Педагогический совет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2074" marR="32074" marT="0" marB="0"/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1.Экспертиза и согласование образовательных 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 и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программ.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Заслушивание о ходе реализации Программы развития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74" marR="32074" marT="0" marB="0"/>
                </a:tc>
              </a:tr>
            </a:tbl>
          </a:graphicData>
        </a:graphic>
      </p:graphicFrame>
      <p:pic>
        <p:nvPicPr>
          <p:cNvPr id="5" name="Рисунок 4" descr="https://189131.selcdn.ru/leonardo/uploadsForSiteId/200127/content/c20a7f94-10b6-406d-9640-28f362fc7c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909" y="4941168"/>
            <a:ext cx="1720139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767111" y="6309320"/>
            <a:ext cx="2596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1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3"/>
          <p:cNvSpPr>
            <a:spLocks noGrp="1"/>
          </p:cNvSpPr>
          <p:nvPr>
            <p:ph idx="1"/>
          </p:nvPr>
        </p:nvSpPr>
        <p:spPr>
          <a:xfrm>
            <a:off x="0" y="1218722"/>
            <a:ext cx="9144000" cy="5639278"/>
          </a:xfrm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ru-RU" altLang="ru-RU" sz="1200" dirty="0" smtClean="0"/>
              <a:t>	</a:t>
            </a:r>
          </a:p>
          <a:p>
            <a:pPr marL="0" indent="0" algn="ctr">
              <a:buNone/>
            </a:pPr>
            <a:endParaRPr lang="ru-RU" altLang="ru-RU" sz="1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altLang="ru-RU" sz="1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altLang="ru-RU" sz="1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altLang="ru-RU" sz="1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altLang="ru-RU" sz="1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altLang="ru-RU" sz="14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altLang="ru-RU" sz="1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altLang="ru-RU" sz="1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altLang="ru-RU" sz="1400" b="1" dirty="0" smtClean="0">
                <a:solidFill>
                  <a:srgbClr val="0070C0"/>
                </a:solidFill>
              </a:rPr>
              <a:t>				</a:t>
            </a:r>
            <a:r>
              <a:rPr lang="ru-RU" alt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 учебный год:</a:t>
            </a:r>
          </a:p>
          <a:p>
            <a:pPr marL="0" indent="0">
              <a:buNone/>
            </a:pPr>
            <a:r>
              <a:rPr lang="ru-RU" alt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   обучающихся </a:t>
            </a:r>
            <a:r>
              <a:rPr lang="ru-RU" alt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775/88, классов </a:t>
            </a:r>
            <a:r>
              <a:rPr lang="ru-RU" alt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32/8, </a:t>
            </a:r>
          </a:p>
          <a:p>
            <a:pPr marL="0" indent="0">
              <a:buNone/>
            </a:pPr>
            <a:r>
              <a:rPr lang="ru-RU" alt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педагогов </a:t>
            </a:r>
            <a:r>
              <a:rPr lang="ru-RU" alt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ru-RU" alt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sz="1200" dirty="0" smtClean="0"/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65" y="116632"/>
            <a:ext cx="8686800" cy="72008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инновационного развития МБОУ СШ№ 6 с кадетскими классами</a:t>
            </a:r>
            <a:br>
              <a:rPr lang="ru-RU" sz="16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НАШЕ ЗАВТРА - ДУХОВНОСТЬ, ОБРАЗОВАНИЕ, ГРАЖДАНСТВЕННОСТЬ</a:t>
            </a:r>
            <a:r>
              <a:rPr lang="ru-RU" sz="18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br>
              <a:rPr lang="ru-RU" sz="18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i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000" b="1" i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i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ШКОЛА СЕГОДНЯ</a:t>
            </a:r>
            <a:r>
              <a:rPr lang="ru-RU" sz="18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8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Год рождения - 1963</a:t>
            </a:r>
            <a:r>
              <a:rPr lang="ru-RU" sz="18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8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10245" name="Рисунок 1" descr="Изображение 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36557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46" name="Рисунок 2" descr="IMG_00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504" y="-243408"/>
            <a:ext cx="1620788" cy="130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23801" y="2757365"/>
            <a:ext cx="2305396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ПАРТНЕРСТВА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D:\Документы\Desktop\Программа\Новая папканн\CSC_44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754" y="1147105"/>
            <a:ext cx="2340590" cy="1560216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Документы\Desktop\Программа\дл проекта\Лукойл вручение\Лукойл конкур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9" y="1060269"/>
            <a:ext cx="2429604" cy="1619617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516819" y="2772753"/>
            <a:ext cx="2564201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СОЦИОКУЛЬТУРНЫЙ ЦЕНТР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D:\Документы\Desktop\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02" y="3992908"/>
            <a:ext cx="2455128" cy="1652017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4889" y="5834622"/>
            <a:ext cx="2378037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</a:p>
          <a:p>
            <a:pPr algn="ctr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ДОСТУПНОЙ ОБРАЗОВАТЕЛЬНОЙ СРЕДЫ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7" descr="D:\Документы\Desktop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19" y="3992908"/>
            <a:ext cx="2481746" cy="1733993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516820" y="5834622"/>
            <a:ext cx="2591684" cy="8925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</a:p>
          <a:p>
            <a:pPr algn="ctr">
              <a:spcBef>
                <a:spcPts val="600"/>
              </a:spcBef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</a:t>
            </a:r>
          </a:p>
          <a:p>
            <a:pPr algn="ctr">
              <a:spcBef>
                <a:spcPts val="600"/>
              </a:spcBef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РЕСУРСНЫЙ ЦЕНТР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44" y="3986398"/>
            <a:ext cx="1314400" cy="4742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01752" y="116633"/>
            <a:ext cx="8686800" cy="504056"/>
          </a:xfrm>
        </p:spPr>
        <p:txBody>
          <a:bodyPr>
            <a:noAutofit/>
          </a:bodyPr>
          <a:lstStyle/>
          <a:p>
            <a:pPr algn="ctr"/>
            <a:r>
              <a:rPr lang="ru-RU" sz="14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Актуальность</a:t>
            </a:r>
            <a:r>
              <a:rPr lang="ru-RU" sz="1400" b="1" cap="none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4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4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разработки Программы развития</a:t>
            </a:r>
            <a:br>
              <a:rPr lang="ru-RU" sz="14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4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обусловлена</a:t>
            </a:r>
            <a:r>
              <a:rPr lang="ru-RU" sz="14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4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1"/>
          </p:nvPr>
        </p:nvSpPr>
        <p:spPr>
          <a:xfrm>
            <a:off x="323528" y="836712"/>
            <a:ext cx="4191000" cy="280831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Восполнения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Возможностей совместной деятельности школы, семьи в развитии личности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Невостребованных эффективных образовательных ресурсов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образовательных, </a:t>
            </a:r>
            <a:r>
              <a:rPr lang="ru-RU" sz="2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общеразви-вающих</a:t>
            </a: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  для обучающихся с разными образовательными возможностями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Ограниченного семейного педагогического опыта и утраты традиций культурного досуга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Недостаточности освоения современных образовательных учебных  и воспитательных технологий, мотивации учебной деятельности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Невостребованности</a:t>
            </a: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использования  культурного и исторического наследия народов России на основе применения современных практик внеурочной деятельности и дополнительного образования.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4596974" y="836713"/>
            <a:ext cx="4343400" cy="266429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Следования</a:t>
            </a:r>
          </a:p>
          <a:p>
            <a:pPr marL="0" indent="0" algn="ctr">
              <a:buNone/>
            </a:pPr>
            <a:r>
              <a:rPr lang="ru-RU" sz="25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РФ в сфере образования на основе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от 29.12.2012 № 273-ФЗ «Об образовании в РФ»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общего образования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развития воспитания в РФ (до 2025 г.)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Программы развития образования РФ  (до 2025 года)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Нацпроекта «Образование»  (до 2024 года)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государственной семейной политики (на период  до 2025 года)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 проекта </a:t>
            </a:r>
            <a:r>
              <a:rPr lang="ru-RU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 на 2019-2024 г</a:t>
            </a: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Концепции </a:t>
            </a:r>
            <a:r>
              <a:rPr lang="ru-RU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духовно-нравственного воспитания и развития личности гражданина России в рамках ФГОС (</a:t>
            </a:r>
            <a:r>
              <a:rPr lang="ru-RU" sz="2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А.Я.Данилюк</a:t>
            </a:r>
            <a:r>
              <a:rPr lang="ru-RU" sz="2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2500" b="1" dirty="0" smtClean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ru-RU" sz="1400" b="1" dirty="0">
              <a:solidFill>
                <a:srgbClr val="0070C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563888" y="764704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220072" y="757114"/>
            <a:ext cx="576064" cy="1516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9552" y="3590848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Основополагающие принципы и подходы в реализации программы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4316" y="3989523"/>
            <a:ext cx="1296144" cy="45751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26060" y="3998960"/>
            <a:ext cx="13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Принцип </a:t>
            </a:r>
            <a:r>
              <a:rPr lang="ru-RU" sz="1200" dirty="0" err="1" smtClean="0"/>
              <a:t>гуманизации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753544" y="4023478"/>
            <a:ext cx="131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Принцип преемственности</a:t>
            </a:r>
            <a:endParaRPr lang="ru-RU" sz="1100" dirty="0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13014"/>
            <a:ext cx="1296144" cy="44761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sp>
        <p:nvSpPr>
          <p:cNvPr id="22" name="TextBox 21"/>
          <p:cNvSpPr txBox="1"/>
          <p:nvPr/>
        </p:nvSpPr>
        <p:spPr>
          <a:xfrm>
            <a:off x="4932040" y="4023478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Принцип вариативности</a:t>
            </a:r>
            <a:endParaRPr lang="ru-RU" sz="1100" dirty="0"/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23" y="4013014"/>
            <a:ext cx="1368152" cy="4340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</p:pic>
      <p:sp>
        <p:nvSpPr>
          <p:cNvPr id="25" name="TextBox 24"/>
          <p:cNvSpPr txBox="1"/>
          <p:nvPr/>
        </p:nvSpPr>
        <p:spPr>
          <a:xfrm>
            <a:off x="6948264" y="4016149"/>
            <a:ext cx="13681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Принцип сотрудничества</a:t>
            </a:r>
            <a:endParaRPr lang="ru-RU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744316" y="4915040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подходами определены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бъект 5"/>
          <p:cNvSpPr txBox="1">
            <a:spLocks/>
          </p:cNvSpPr>
          <p:nvPr/>
        </p:nvSpPr>
        <p:spPr>
          <a:xfrm>
            <a:off x="2140469" y="5222817"/>
            <a:ext cx="5256584" cy="544745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0A22E"/>
              </a:buClr>
              <a:buFont typeface="Wingdings 2"/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F0A22E"/>
              </a:buClr>
              <a:buFont typeface="Wingdings 2"/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(Обновление содержания, ценность образования, обновленные технологии)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бъект 5"/>
          <p:cNvSpPr txBox="1">
            <a:spLocks/>
          </p:cNvSpPr>
          <p:nvPr/>
        </p:nvSpPr>
        <p:spPr>
          <a:xfrm>
            <a:off x="221500" y="5767655"/>
            <a:ext cx="3153476" cy="892599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0A22E"/>
              </a:buClr>
              <a:buFont typeface="Wingdings 2"/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Личностно-ориентированный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Clr>
                <a:srgbClr val="F0A22E"/>
              </a:buClr>
              <a:buFont typeface="Wingdings 2"/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познавательного интереса с учетом индивидуальных особенностей  интеллекту-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ального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бъект 5"/>
          <p:cNvSpPr txBox="1">
            <a:spLocks/>
          </p:cNvSpPr>
          <p:nvPr/>
        </p:nvSpPr>
        <p:spPr>
          <a:xfrm>
            <a:off x="5682146" y="5762576"/>
            <a:ext cx="3429815" cy="8640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0A22E"/>
              </a:buClr>
              <a:buFont typeface="Wingdings 2"/>
              <a:buNone/>
            </a:pP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Clr>
                <a:srgbClr val="F0A22E"/>
              </a:buClr>
              <a:buFont typeface="Wingdings 2"/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компетенций в интеллектуальном, духовно-нравственном, гражданско-правовом, коммуникационной, информационной средах</a:t>
            </a:r>
          </a:p>
          <a:p>
            <a:pPr marL="0" indent="0">
              <a:buClr>
                <a:srgbClr val="F0A22E"/>
              </a:buClr>
              <a:buFont typeface="Wingdings 2"/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7" y="4462916"/>
            <a:ext cx="151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самоопределение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51658" y="4460625"/>
            <a:ext cx="14603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 образования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68761" y="4484429"/>
            <a:ext cx="17474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особенности, доступность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28122" y="4484429"/>
            <a:ext cx="1748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адаптирование,мотивация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Выгнутая влево стрелка 37"/>
          <p:cNvSpPr/>
          <p:nvPr/>
        </p:nvSpPr>
        <p:spPr>
          <a:xfrm>
            <a:off x="431540" y="4195308"/>
            <a:ext cx="216023" cy="46095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Выгнутая влево стрелка 38"/>
          <p:cNvSpPr/>
          <p:nvPr/>
        </p:nvSpPr>
        <p:spPr>
          <a:xfrm>
            <a:off x="2483768" y="4253953"/>
            <a:ext cx="216023" cy="46095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лево стрелка 39"/>
          <p:cNvSpPr/>
          <p:nvPr/>
        </p:nvSpPr>
        <p:spPr>
          <a:xfrm>
            <a:off x="4552738" y="4253952"/>
            <a:ext cx="216023" cy="46095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Выгнутая влево стрелка 40"/>
          <p:cNvSpPr/>
          <p:nvPr/>
        </p:nvSpPr>
        <p:spPr>
          <a:xfrm>
            <a:off x="6588224" y="4232797"/>
            <a:ext cx="216023" cy="46095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63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endParaRPr lang="ru-RU" sz="11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150700"/>
              </p:ext>
            </p:extLst>
          </p:nvPr>
        </p:nvGraphicFramePr>
        <p:xfrm>
          <a:off x="-188726" y="1664898"/>
          <a:ext cx="5652120" cy="456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7504" y="39351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Стратегическая цель Программы развития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инновационную образовательную среду и обеспечить подготовку высокообразованного, функционально грамотного, конкурентно способного выпускника с развитыми духовно-нравственными и гражданско-патриотическими качествами личности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604" y="1249015"/>
            <a:ext cx="502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Инновационная образовательная среда школы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29" name="Рисунок 28" descr="http://s15021.edu35.ru/images/vv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52936"/>
            <a:ext cx="1572260" cy="2190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5353651" y="1340768"/>
            <a:ext cx="3707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Модельные потребности выпускника Школы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стрем-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ление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позитивной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самореализации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Модельные компетенции выпускника Школы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проч-ные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повышенного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Модельные компетентности выпускника Школы -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самостоятельно добывать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и зарабатывать,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жить в обществе.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Культурный кругозор и широту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мышления: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основами мировой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быть носителем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общече-ловеческих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способным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творчеству,  проектированию жизненного пути на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общечелове-ческих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</a:t>
            </a: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быть готовым защищать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свою Родину,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обладать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твердыми моральными и нравственными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принципами  </a:t>
            </a: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жить в условиях рынка и информационных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технологий: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информационными технологиями, быть ориентированным в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научном понимании мира;</a:t>
            </a: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Уважительное отношение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национальным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культурам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 Российской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 владение  родным  языком  и  культурой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коммуникативной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культуры: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владение навыками  делового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выстраивание межличностных отношений 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достижению высокого уровня  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образованности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осознанного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 профессионального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к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политической жизни общества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выбору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досуговой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к самостоятельному решению семейно-бытовых проблем, защите своих прав и осознанию своих обязанностей на основе традиций национальной духовной культуры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4656" y="1061649"/>
            <a:ext cx="255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Модель выпускника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10445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/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Задачи </a:t>
            </a:r>
            <a:br>
              <a:rPr lang="ru-RU" sz="1600" b="1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реализации программы развития</a:t>
            </a:r>
            <a:r>
              <a:rPr lang="ru-RU" sz="1600" b="1" dirty="0">
                <a:solidFill>
                  <a:srgbClr val="0070C0"/>
                </a:solidFill>
              </a:rPr>
              <a:t/>
            </a:r>
            <a:br>
              <a:rPr lang="ru-RU" sz="1600" b="1" dirty="0">
                <a:solidFill>
                  <a:srgbClr val="0070C0"/>
                </a:solidFill>
              </a:rPr>
            </a:br>
            <a:endParaRPr lang="ru-RU" sz="1600" dirty="0"/>
          </a:p>
        </p:txBody>
      </p:sp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251520" y="1052736"/>
            <a:ext cx="8686800" cy="5511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1. Отбор 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Times New Roman"/>
              </a:rPr>
              <a:t>и внедрение в образовательный процесс инновационных технологий повышения мотивации и качества учебной деятельности.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2. Обеспечение 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Times New Roman"/>
              </a:rPr>
              <a:t>условий отбора и внедрения в образовательный процесс современных практик духовно-нравственного, культурологического и гражданско-патриотического воспитания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3. Создание  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Times New Roman"/>
              </a:rPr>
              <a:t>оптимальных условий для обучения по индивидуальным образовательным маршрутам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4. Восполнение 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Times New Roman"/>
              </a:rPr>
              <a:t>необходимых ресурсов для обеспечения доступной образовательной среды обучающимся с ОВЗ, инвалидам детства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5. Обеспечение 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Times New Roman"/>
              </a:rPr>
              <a:t>технических условий и консультативного сопровождения участников образовательного процесса в овладении и использовании дистанционных технологий и электронных цифровых ресурсов обучения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6. Преобразование 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Times New Roman"/>
              </a:rPr>
              <a:t>внутренней системы оценки качества образования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7. Создание 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Times New Roman"/>
              </a:rPr>
              <a:t>условий для изучения, отбора и применения эффективных технологий сотрудничества и психолого-педагогического сопровождения всех участников образовательного процесса</a:t>
            </a:r>
          </a:p>
          <a:p>
            <a:pPr marL="0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8. Освоение </a:t>
            </a:r>
            <a:r>
              <a:rPr lang="ru-RU" sz="1600" b="1" dirty="0">
                <a:solidFill>
                  <a:srgbClr val="7030A0"/>
                </a:solidFill>
                <a:latin typeface="Times New Roman"/>
                <a:ea typeface="Times New Roman"/>
              </a:rPr>
              <a:t>и внедрение новых практик внеурочной деятельности, дополнительного образования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" name="Рисунок 4" descr="https://vnukovo.mos.ru/images/%D0%B3%D0%BE%D1%82%D0%BE%D0%B2%D0%B8%D0%BC%D1%81%D1%8F%20%D0%BA%20%D1%88%D0%BA%D0%BE%D0%BB%D0%B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624"/>
            <a:ext cx="1152128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69.userapi.com/c858232/v858232868/2117a7/aofsudyzVl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1500763" cy="7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33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развития</a:t>
            </a:r>
            <a:b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740080" cy="6048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 в формате обновления 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и образовательных ресурсов</a:t>
            </a:r>
          </a:p>
          <a:p>
            <a:pPr marL="0" indent="0">
              <a:buNone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                </a:t>
            </a:r>
            <a:r>
              <a:rPr lang="ru-RU" sz="1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1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ru-RU" sz="1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1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1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1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5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500" dirty="0" smtClean="0"/>
          </a:p>
          <a:p>
            <a:pPr marL="0" indent="0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 воспитательной системы школы «Школа – центр воспитания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гражданина России» на основе развития практик внеурочной деятельности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культурологической,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гражданско-патриотической направленности</a:t>
            </a:r>
          </a:p>
          <a:p>
            <a:pPr marL="0" indent="0">
              <a:buNone/>
            </a:pPr>
            <a:r>
              <a:rPr lang="ru-RU" sz="13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			                                                  Проект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«</a:t>
            </a:r>
            <a:r>
              <a:rPr lang="ru-RU" sz="1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гражданина и патриота</a:t>
            </a:r>
            <a:r>
              <a:rPr lang="ru-RU" sz="1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5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5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подпроектами</a:t>
            </a:r>
            <a:r>
              <a:rPr lang="ru-RU" sz="1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«Сегодня орлята, завтра-орлы» с </a:t>
            </a:r>
            <a:r>
              <a:rPr lang="ru-RU" sz="15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подпроектами</a:t>
            </a:r>
            <a:endParaRPr lang="ru-RU" sz="15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«Гордость и слава                «Судьба земляка        «Учителями                                «Гармония»           «Подросток и закон»</a:t>
            </a:r>
          </a:p>
          <a:p>
            <a:pPr marL="0" indent="0">
              <a:buNone/>
            </a:pPr>
            <a:r>
              <a:rPr lang="ru-RU" sz="15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Нижегородской»       в судьбе района»        славится Россия»</a:t>
            </a:r>
            <a:endParaRPr lang="ru-RU" sz="1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3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Социальное и педагогическое партнерство в формате развития культурологической 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профориентационной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Школы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                                                                                                                 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социальной зрелости кадета» с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подпроектами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                              «Ты в мире профессий»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«Мир семьи»	  «Познай себя»</a:t>
            </a: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«Экология души   «Этикет»     «Лидер»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4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 школы в формате мотивации педагога к эффективной образовательной деятельности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					      Проект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«Персональный менеджмент как способ повышения 		«Успешный учитель – успешный ученик»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мастерства педагогов»</a:t>
            </a:r>
          </a:p>
          <a:p>
            <a:pPr marL="0" indent="0">
              <a:buNone/>
            </a:pPr>
            <a:r>
              <a:rPr lang="ru-RU" sz="1600" dirty="0" smtClean="0"/>
              <a:t>                                        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5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в формате освоения новых технологий сопровождения семьи и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педагога, обучающихся с особыми  образовательными потребностями  участников образовательного процесса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«Психолого-педагогическая служба – координатор комплексного сопровождения участников ОП» с </a:t>
            </a:r>
            <a:r>
              <a:rPr lang="ru-RU" sz="16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подпроектами</a:t>
            </a:r>
            <a:endParaRPr lang="ru-RU" sz="16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«Если ребенок с ОВЗ»		«Из группы риска выход есть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770954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– территория достижений»</a:t>
            </a:r>
          </a:p>
          <a:p>
            <a:pPr algn="ctr"/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21793" y="775103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«Мотивация к обучению – залог к успешности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787824" y="802560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«Хорошее чтение – хорошее учение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130425" y="790747"/>
            <a:ext cx="1184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– территория возможностей</a:t>
            </a:r>
            <a:r>
              <a:rPr lang="ru-RU" sz="1200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366742" y="778168"/>
            <a:ext cx="1226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«Одаренным детям – маршрут Плюс</a:t>
            </a:r>
            <a:r>
              <a:rPr lang="ru-RU" sz="1200" dirty="0" smtClean="0"/>
              <a:t>»</a:t>
            </a:r>
          </a:p>
          <a:p>
            <a:pPr algn="ctr"/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6623620" y="777985"/>
            <a:ext cx="1260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«Виртуальный музей – основа виртуального образования</a:t>
            </a:r>
            <a:r>
              <a:rPr lang="ru-RU" sz="1200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880126" y="807337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- исследователь</a:t>
            </a:r>
            <a:r>
              <a:rPr lang="ru-RU" sz="1200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endParaRPr lang="ru-RU" sz="12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496" y="1601951"/>
            <a:ext cx="9104262" cy="72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9738" y="2924944"/>
            <a:ext cx="9104262" cy="72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9175" y="4149080"/>
            <a:ext cx="9104262" cy="72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0" y="5229200"/>
            <a:ext cx="9104262" cy="72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55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2968" cy="432048"/>
          </a:xfrm>
        </p:spPr>
        <p:txBody>
          <a:bodyPr>
            <a:noAutofit/>
          </a:bodyPr>
          <a:lstStyle/>
          <a:p>
            <a:pPr algn="ctr"/>
            <a:r>
              <a:rPr lang="ru-RU" sz="16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Дорожная карта реализации Программы развития</a:t>
            </a:r>
            <a:r>
              <a:rPr lang="ru-RU" sz="16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122296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направления деятельности</a:t>
            </a:r>
          </a:p>
          <a:p>
            <a:pPr marL="0" indent="0" algn="just">
              <a:buNone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907961"/>
              </p:ext>
            </p:extLst>
          </p:nvPr>
        </p:nvGraphicFramePr>
        <p:xfrm>
          <a:off x="107504" y="692697"/>
          <a:ext cx="8928992" cy="5788969"/>
        </p:xfrm>
        <a:graphic>
          <a:graphicData uri="http://schemas.openxmlformats.org/drawingml/2006/table">
            <a:tbl>
              <a:tblPr firstRow="1" firstCol="1" bandRow="1"/>
              <a:tblGrid>
                <a:gridCol w="3651375"/>
                <a:gridCol w="1009978"/>
                <a:gridCol w="4267639"/>
              </a:tblGrid>
              <a:tr h="257220">
                <a:tc gridSpan="3">
                  <a:txBody>
                    <a:bodyPr/>
                    <a:lstStyle/>
                    <a:p>
                      <a:pPr marR="12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Направление 1. Образовательный процесс в формате обновления образовательных технологий и образовательных ресурсов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Направления деятельности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Сроки реализации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Ожидаемый результат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 Изучение федеральных документов и обновление нормативно-правовой базы школы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1.Обновлен</a:t>
                      </a:r>
                      <a:r>
                        <a:rPr lang="ru-RU" sz="1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банк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нормативно-правовых документов.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2.Грамотно используется нормативно-правовая документация школы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0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2.Разработка и реализация образовательных программ в соответствии с современным содержанием образования и с учетом образовательных потребностей обучающихся и индивидуальных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образовательных особенностей обучающихся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r>
                        <a:rPr lang="ru-RU" sz="1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Внедрение в образовательный процесс электронных образовательных ресурсов, дистанционных форм обучения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Весь период, по необходимости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1.Созданы условия для</a:t>
                      </a:r>
                      <a:r>
                        <a:rPr lang="ru-RU" sz="1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вариативности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образовательной среды 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Функционируют новые эффективные модели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профильного обучения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3.Образовательная система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школы и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выпускник конкурентно способны: 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более 50%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выпускников обучаются</a:t>
                      </a:r>
                      <a:r>
                        <a:rPr lang="ru-RU" sz="1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 бюджетной основе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4.Обеспечено</a:t>
                      </a:r>
                      <a:r>
                        <a:rPr lang="ru-RU" sz="1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повышение качества образования обучающихся с ОВЗ </a:t>
                      </a:r>
                      <a:r>
                        <a:rPr lang="ru-RU" sz="10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60%, </a:t>
                      </a:r>
                      <a:r>
                        <a:rPr lang="ru-RU" sz="1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обучающихся возрастной нормы </a:t>
                      </a:r>
                      <a:r>
                        <a:rPr lang="ru-RU" sz="10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 85%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5.Развита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цифровая образовательная среда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3.Обновление материальных и педагогических образовательных ресурсов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школы на основе: приобретения</a:t>
                      </a:r>
                      <a:r>
                        <a:rPr lang="ru-RU" sz="1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компьютерного оборудования, пополнения библиотечного фонда, исключения дефицита педагогических кадров</a:t>
                      </a:r>
                      <a:endParaRPr lang="ru-RU" sz="10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2021-2022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1.Функционируют  два мобильных компьютерных класса.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2.Полная</a:t>
                      </a:r>
                      <a:r>
                        <a:rPr lang="ru-RU" sz="1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укомплектованность </a:t>
                      </a:r>
                      <a:r>
                        <a:rPr lang="ru-RU" sz="1000" b="1" baseline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педкадрами</a:t>
                      </a:r>
                      <a:endParaRPr lang="ru-RU" sz="1000" b="1" baseline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3.Обновлен библиотечный фонд художественной литературой на </a:t>
                      </a:r>
                      <a:r>
                        <a:rPr lang="ru-RU" sz="10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 экз</a:t>
                      </a:r>
                      <a:r>
                        <a:rPr lang="ru-RU" sz="1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4.Расширение вариативности образовательной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среды: индивидуальная учебная траектория, расширение спектра профильного обучения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Весь период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1.Развитие </a:t>
                      </a:r>
                      <a:r>
                        <a:rPr lang="ru-RU" sz="10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метапредметных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компетенций</a:t>
                      </a:r>
                      <a:r>
                        <a:rPr lang="ru-RU" sz="1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 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80% </a:t>
                      </a:r>
                      <a:endParaRPr lang="ru-RU" sz="1000" b="1" dirty="0" smtClean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2.Сформированае положительная мотивация к учебной деятельности – до 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90%</a:t>
                      </a:r>
                      <a:endParaRPr lang="ru-RU" sz="1000" b="1" dirty="0" smtClean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7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5.Проектная деятельность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- «Школа – территория достижений»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(1-11 классы)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- «Мотивация к обучению – залог успешности»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(5-9 классы)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- «Хорошее чтение – хорошее учение»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(1-4 классы)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- «Школа – территория возможностей»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(ОВЗ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- «Одаренным детям - маршрут плюс»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(1-11 классы)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- «Виртуальный музей - основа неформального образования участников образовательного процесса»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(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8-10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классы)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- «Я – исследователь» 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</a:rPr>
                        <a:t>(3-4 классы)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2020-2025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 2021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1.Успешно формируются личностные качества обучающегося 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 Устойчив интерес к чтению художественной</a:t>
                      </a:r>
                      <a:r>
                        <a:rPr lang="ru-RU" sz="1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литературы,  средняя посещаемость библиотеки в день – </a:t>
                      </a:r>
                      <a:r>
                        <a:rPr lang="ru-RU" sz="10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более  100 чел</a:t>
                      </a:r>
                      <a:r>
                        <a:rPr lang="ru-RU" sz="1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3.Успешно развиваются  исследовательская проектная деятельность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4.Увеличено число предметных кружков – 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20%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6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6.Обновление системы мониторинга результатов ОП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2021-2022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1.Обновлена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система мониторинга образовательной деятельности школы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13" marR="39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318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630810"/>
              </p:ext>
            </p:extLst>
          </p:nvPr>
        </p:nvGraphicFramePr>
        <p:xfrm>
          <a:off x="107504" y="294935"/>
          <a:ext cx="8893495" cy="3655595"/>
        </p:xfrm>
        <a:graphic>
          <a:graphicData uri="http://schemas.openxmlformats.org/drawingml/2006/table">
            <a:tbl>
              <a:tblPr firstRow="1" firstCol="1" bandRow="1"/>
              <a:tblGrid>
                <a:gridCol w="3484376"/>
                <a:gridCol w="963267"/>
                <a:gridCol w="4445852"/>
              </a:tblGrid>
              <a:tr h="39776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Направление 2. Воспитательная система школы «Школа – центр воспитания гражданина России» на основе развития практик внеурочной деятельности  культурологической, гражданско-патриотической направленности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582" marR="23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Направления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582" marR="23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Сроки реализации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582" marR="23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582" marR="23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1.Обновление нормативно-правовой базы по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вопросам </a:t>
                      </a:r>
                      <a:r>
                        <a:rPr lang="ru-RU" sz="10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допобразования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 внеурочной деятельности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2.Наполнение образовательной среды воспитательной системы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материальными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 педагогическими ресурсами для практик внеурочной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деятельности: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борудование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школьного тира, строевого плаца, приобретение учебного оружия, муляжей, туристического инвентаря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3.Формирование  гражданской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позиции, противодействия экстремизму,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воспитанию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толерантности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 Проекты в совместной образовательной деятельности с </a:t>
                      </a:r>
                      <a:r>
                        <a:rPr lang="ru-RU" sz="10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соцпартнерами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родителями: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4.1.«Школа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гражданина и патриота»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0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подпроектами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000" b="1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Гордость и слава земли Нижегородской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»,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Судьба земляка в судьбе района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»,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«Учителями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славится Россия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4.2.«Сегодня орлята - завтра орлы» с </a:t>
                      </a:r>
                      <a:r>
                        <a:rPr lang="ru-RU" sz="10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подпроектами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«Гармония»,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«Подросток и закон»</a:t>
                      </a:r>
                      <a:endParaRPr lang="ru-RU" sz="10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582" marR="23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2020-2025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582" marR="23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1.Интеграция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общего образования в систему </a:t>
                      </a:r>
                      <a:r>
                        <a:rPr lang="ru-RU" sz="10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допобразования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 внеурочную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деятельность, наполнение образовательной среды продуктивными практиками внеурочной деятельности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2.Оборудованы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школьный тир, строевой плац, приобретено учебное оружие, муляжи, туристический инвентарь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 5-6 кадетские классы обеспечены наставниками из регионального учебного центра инженерных войск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4.Повышен уровень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общей культуры: речи, общения, внешнего вида, организации досуга, взаимоотношений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5.Устойчиво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неприятие обучающимися идей терроризма, экстремизма,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диструктивных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группировок, развитая гражданская позиция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6.Результативна поисковая, исследовательская, творческая деятельность: обновлены музейные фонды;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функционирует музей в виртуальном формате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582" marR="235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288032"/>
          </a:xfrm>
        </p:spPr>
        <p:txBody>
          <a:bodyPr>
            <a:noAutofit/>
          </a:bodyPr>
          <a:lstStyle/>
          <a:p>
            <a:pPr algn="ctr"/>
            <a:r>
              <a:rPr lang="ru-RU" sz="16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Дорожная карта реализации Программы</a:t>
            </a:r>
            <a:r>
              <a:rPr lang="ru-RU" sz="16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746121"/>
              </p:ext>
            </p:extLst>
          </p:nvPr>
        </p:nvGraphicFramePr>
        <p:xfrm>
          <a:off x="107504" y="3933057"/>
          <a:ext cx="8928992" cy="2880679"/>
        </p:xfrm>
        <a:graphic>
          <a:graphicData uri="http://schemas.openxmlformats.org/drawingml/2006/table">
            <a:tbl>
              <a:tblPr firstRow="1" firstCol="1" bandRow="1"/>
              <a:tblGrid>
                <a:gridCol w="3525375"/>
                <a:gridCol w="936627"/>
                <a:gridCol w="4466990"/>
              </a:tblGrid>
              <a:tr h="156636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Направление 3. Социальное и педагогическое партнерство в формате развития культурологической и </a:t>
                      </a:r>
                      <a:r>
                        <a:rPr lang="ru-RU" sz="1000" b="1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профориентационной</a:t>
                      </a: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деятельности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5" marR="58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83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 Расширение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адресатов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социального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партнерства: краеведческий музей, ДК «</a:t>
                      </a:r>
                      <a:r>
                        <a:rPr lang="ru-RU" sz="10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Нефехимиков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», ФОК, центр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профориентации ЦВР, Нижегородская филармония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55" marR="58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55" marR="58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1.Сложившаяся система совместной внеурочной деятельности школы с родителями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2.Активно функционирующая система совместной деятельности с социальными партнерами по профессиональной ориентации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 Результативная совместная деятельность школы и градообразующих предприятий, депутатского корпуса по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усовершенствованию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материально-технической  базы школы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4.Активная деятельность  центра профориентации, осознанный выбор выпускниками будущей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учебной траектории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5.Охвачены культурологической деятельностью обучающиеся 5-9 классов </a:t>
                      </a:r>
                      <a:r>
                        <a:rPr lang="ru-RU" sz="10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(100%), 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абонементом филармонии (1-4 классы - </a:t>
                      </a:r>
                      <a:r>
                        <a:rPr lang="ru-RU" sz="10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100%,  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10-11-</a:t>
                      </a:r>
                      <a:r>
                        <a:rPr lang="ru-RU" sz="10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100%)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55" marR="58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Открытие на базе школы центра профориентации при поддержке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молодежного совета ООО «</a:t>
                      </a:r>
                      <a:r>
                        <a:rPr lang="ru-RU" sz="1000" b="1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РусВинил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55" marR="58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55" marR="58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 С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отрудничество с музыкальной школой в рам-</a:t>
                      </a:r>
                      <a:r>
                        <a:rPr lang="ru-RU" sz="1000" b="1" baseline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ках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литературного музыкального лектория «Музыка души»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55" marR="58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55" marR="58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4.Сотрудничество с МДОУ №27, 19 в рамках волонтерского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отряда «Надежда»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55" marR="58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2021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55" marR="58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280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5.Реализация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проектов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совместно с </a:t>
                      </a:r>
                      <a:r>
                        <a:rPr lang="ru-RU" sz="10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соцпартнерами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 родительским активом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5.1«Школа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социальной зрелости кадета»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000" b="1" dirty="0" err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подпроектами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«Мир семьи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»,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Познай себя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»,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Экология души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», «Этикет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«Лидер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5.2.</a:t>
                      </a:r>
                      <a:r>
                        <a:rPr lang="ru-RU" sz="1000" b="1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Ты в мире профессий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55" marR="58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Весь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55" marR="58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55" marR="580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6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843138"/>
              </p:ext>
            </p:extLst>
          </p:nvPr>
        </p:nvGraphicFramePr>
        <p:xfrm>
          <a:off x="107503" y="404663"/>
          <a:ext cx="9001000" cy="2919530"/>
        </p:xfrm>
        <a:graphic>
          <a:graphicData uri="http://schemas.openxmlformats.org/drawingml/2006/table">
            <a:tbl>
              <a:tblPr firstRow="1" firstCol="1" bandRow="1"/>
              <a:tblGrid>
                <a:gridCol w="3455582"/>
                <a:gridCol w="1184167"/>
                <a:gridCol w="4361251"/>
              </a:tblGrid>
              <a:tr h="20800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Направление 4. 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среда школы в формате мотивации педагога к эффективной образовательной деятельности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64" marR="3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3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Направления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64" marR="3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Сроки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реализации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64" marR="3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64" marR="3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1.Создание современной системы оценки и самооценки профессионального уровня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педагога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64" marR="3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Весь период</a:t>
                      </a: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Весь период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64" marR="3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1.Достаточная укомплектованность  школы </a:t>
                      </a:r>
                      <a:r>
                        <a:rPr lang="ru-RU" sz="10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педкадрами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2.Увеличено число педагогов с высшей категорией до  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25%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3.Снижен уровень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профессионального выгорания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4.Педагоги мотивированы 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 оптимизации  внеурочной деятельности,  работе классных руководителей с родителями и классным активом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64" marR="3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Оптимизация </a:t>
                      </a:r>
                      <a:r>
                        <a:rPr lang="ru-RU" sz="10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внутришкольной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системы непрерывного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профессионального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образования </a:t>
                      </a:r>
                      <a:r>
                        <a:rPr lang="ru-RU" sz="10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педкадров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на основе применения цифровых образовательных ресурсов, дистанционных форм обучения, </a:t>
                      </a:r>
                      <a:r>
                        <a:rPr lang="ru-RU" sz="10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наставничест-ва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самообразования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64" marR="3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64" marR="3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 Повышение мотивации к эффективной деятельности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педагога: обеспечение оптимальной учебной нагрузки на основе исключения дефицита кадров,  через</a:t>
                      </a:r>
                      <a:r>
                        <a:rPr lang="ru-RU" sz="1000" b="1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развитие системы стимулирования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64" marR="3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764" marR="3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60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Реализация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проектов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000" b="1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Успешный учитель – успешный ученик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»,  </a:t>
                      </a: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«Персональный менеджмент как способ повышения профессионального мастерства педагогов»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64" marR="3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2020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64" marR="3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216024"/>
          </a:xfrm>
        </p:spPr>
        <p:txBody>
          <a:bodyPr>
            <a:noAutofit/>
          </a:bodyPr>
          <a:lstStyle/>
          <a:p>
            <a:pPr algn="ctr"/>
            <a:r>
              <a:rPr lang="ru-RU" sz="12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none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Дорожная карта реализации Программы</a:t>
            </a:r>
            <a:r>
              <a:rPr lang="ru-RU" sz="16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b="1" cap="non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954770"/>
              </p:ext>
            </p:extLst>
          </p:nvPr>
        </p:nvGraphicFramePr>
        <p:xfrm>
          <a:off x="107505" y="3284985"/>
          <a:ext cx="9007736" cy="3404685"/>
        </p:xfrm>
        <a:graphic>
          <a:graphicData uri="http://schemas.openxmlformats.org/drawingml/2006/table">
            <a:tbl>
              <a:tblPr firstRow="1" firstCol="1" bandRow="1"/>
              <a:tblGrid>
                <a:gridCol w="3458168"/>
                <a:gridCol w="1185052"/>
                <a:gridCol w="4364516"/>
              </a:tblGrid>
              <a:tr h="32543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Направление 5. Психолого-педагогическое сопровождение в формате освоения новых технологий  сопровождения семьи и педагога, обучающихся с особыми образовательными потребностями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17" marR="5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34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1.Оптимизация непрерывного обучения педагога-психолога, социального педагога новым технологиям психолого-педагогического сопровождения. </a:t>
                      </a:r>
                      <a:endParaRPr lang="ru-RU" sz="10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17" marR="5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2020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17" marR="5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1.Педагоги</a:t>
                      </a:r>
                      <a:r>
                        <a:rPr lang="ru-RU" sz="1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владеют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основами психолого-педагогического сопровождения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2.Комфортная образовательная среда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3.Снижено количество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обучающихся,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состоящих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профилактических учетах до 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4.Увеличено число обучающихся и родителей, принимающих помощь педагога-психолога на </a:t>
                      </a:r>
                      <a:r>
                        <a:rPr lang="ru-RU" sz="10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5.Увеличено число родителей-участников занятий факультета</a:t>
                      </a:r>
                      <a:r>
                        <a:rPr lang="ru-RU" sz="1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000" b="1" baseline="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педзнаний</a:t>
                      </a:r>
                      <a:r>
                        <a:rPr lang="ru-RU" sz="1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для родителей, родительских собраний на </a:t>
                      </a:r>
                      <a:r>
                        <a:rPr lang="ru-RU" sz="10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 Снижено число обучающихся с трудностями в обучении на основе психолого-педагогического сопровождения до </a:t>
                      </a:r>
                      <a:r>
                        <a:rPr lang="ru-RU" sz="10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ru-RU" sz="10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17" marR="5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2.Развитие системы индивидуальной учебной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 социальной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поддержки  обучающихся на основе электронных цифровых ресурсов и дистанционных</a:t>
                      </a:r>
                      <a:r>
                        <a:rPr lang="ru-RU" sz="1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форм обучения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17" marR="5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2020 г.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17" marR="5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17" marR="5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63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 Обновление содержания работы с родителями в рамках факультета </a:t>
                      </a:r>
                      <a:r>
                        <a:rPr kumimoji="0" lang="ru-RU" sz="1000" b="1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педзнаний</a:t>
                      </a:r>
                      <a:r>
                        <a:rPr kumimoji="0" lang="ru-RU" sz="1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для родителей</a:t>
                      </a:r>
                      <a:endParaRPr kumimoji="0" lang="ru-RU" sz="10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5917" marR="5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2021 г.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17" marR="5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17" marR="5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4.Развитие </a:t>
                      </a:r>
                      <a:r>
                        <a:rPr lang="ru-RU" sz="10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здоровьесберегающей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безопасной образовательной среды для обучающихся с ОВЗ, инвалидов: кинолекторий, встречи с врачами-</a:t>
                      </a:r>
                      <a:r>
                        <a:rPr lang="ru-RU" sz="10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специ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0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алистами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игровые технологии, музыкотерапия</a:t>
                      </a:r>
                      <a:r>
                        <a:rPr lang="ru-RU" sz="1000" b="1" baseline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пр.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17" marR="5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2021 г.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17" marR="5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17" marR="5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5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8.Реализация проекта:</a:t>
                      </a:r>
                      <a:r>
                        <a:rPr lang="ru-RU" sz="1000" b="1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Психолого-педагогическая служба школы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координатор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комплексного сопровождения участников ОП» с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подпроектами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lang="ru-RU" sz="1000" b="1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Если ребенок с ОВЗ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r>
                        <a:rPr lang="ru-RU" sz="10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000" b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группы риска выход есть»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17" marR="5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Весь период (с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разными категориями)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17" marR="5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917" marR="55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19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1752</TotalTime>
  <Words>2575</Words>
  <Application>Microsoft Office PowerPoint</Application>
  <PresentationFormat>Экран (4:3)</PresentationFormat>
  <Paragraphs>525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Трек</vt:lpstr>
      <vt:lpstr>1_Трек</vt:lpstr>
      <vt:lpstr>    Муниципальное бюджетное общеобразовательное учреждение «Средняя школа №6 с кадетскими классами»  Программа инновационного развития  МБОУ СШ№ 6 «НАШЕ ЗАВТРА - ДУХОВНОСТЬ, ОБРАЗОВАНИЕ, ГРАЖДАНСТВЕННОСТЬ» (2020-2025 годы) (Результаты реализации за 2020 год)             Онлайн-отчет директора МБОУ СШ №6 Ващановой Г.В.        </vt:lpstr>
      <vt:lpstr>                  Программа инновационного развития МБОУ СШ№ 6 с кадетскими классами «НАШЕ ЗАВТРА - ДУХОВНОСТЬ, ОБРАЗОВАНИЕ, ГРАЖДАНСТВЕННОСТЬ»  ШКОЛА СЕГОДНЯ    Год рождения - 1963           </vt:lpstr>
      <vt:lpstr>  Актуальность  разработки Программы развития обусловлена </vt:lpstr>
      <vt:lpstr> </vt:lpstr>
      <vt:lpstr> Задачи  реализации программы развития </vt:lpstr>
      <vt:lpstr>Основные направления развития </vt:lpstr>
      <vt:lpstr>Дорожная карта реализации Программы развития </vt:lpstr>
      <vt:lpstr>Дорожная карта реализации Программы </vt:lpstr>
      <vt:lpstr> Дорожная карта реализации Программы </vt:lpstr>
      <vt:lpstr>Параметры оценки результативности реализации Программы развития</vt:lpstr>
      <vt:lpstr> Результаты реализации Программы развития за 2020 год </vt:lpstr>
      <vt:lpstr>  </vt:lpstr>
      <vt:lpstr>    </vt:lpstr>
      <vt:lpstr>Презентация PowerPoint</vt:lpstr>
      <vt:lpstr>Параметры оценки эффективности реализации Программы</vt:lpstr>
      <vt:lpstr>Параметры оценки эффективности реализации Программы за 2020 год</vt:lpstr>
      <vt:lpstr>Управление реализацией Программы развития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итогам реализации программы инновационного развития  МБОУ СШ№ 6 «НАШЕ ЗАВТРА - ДУХОВНОСТЬ, ОБРАЗОВАНИЕ, ГРАЖДАНСТВЕННОСТЬ» (за период с 20.01.2020 по 30.11.2020)</dc:title>
  <dc:creator>User</dc:creator>
  <cp:lastModifiedBy>User</cp:lastModifiedBy>
  <cp:revision>153</cp:revision>
  <cp:lastPrinted>2020-12-12T13:19:20Z</cp:lastPrinted>
  <dcterms:created xsi:type="dcterms:W3CDTF">2020-10-27T05:58:30Z</dcterms:created>
  <dcterms:modified xsi:type="dcterms:W3CDTF">2020-12-14T12:51:59Z</dcterms:modified>
</cp:coreProperties>
</file>