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442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"/>
            <a:ext cx="9113846" cy="683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051771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форум педагогов-руководителей служб школьной медиации (примирения).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Кстовский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 </a:t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средняя школа №6 с кадетскими классами</a:t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Направление: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Конфликтологическая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компетентность педагога как фактор безопасности школьной среды.</a:t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семинар с педагогами школы по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теме: </a:t>
            </a:r>
            <a:r>
              <a:rPr lang="ru-RU" sz="2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«Расширение понятия «конфликты» </a:t>
            </a:r>
            <a:r>
              <a:rPr lang="ru-RU" sz="2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способы решения конфликтных ситуаций с </a:t>
            </a:r>
            <a:r>
              <a:rPr lang="ru-RU" sz="2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метафорических карт»</a:t>
            </a:r>
            <a:endParaRPr lang="ru-RU" sz="27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589240"/>
            <a:ext cx="4032448" cy="86409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Педагог-психолог 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Чичкова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атьяна Викторовна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практического семинара: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расширение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 «конфликт»,  причин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возникновения,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протекания конфликтов в различных ситуациях,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их последствиях и о выборе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поведения в конфликтах;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сплочения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навыков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состояние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конфликтующих;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положительных эмоциональных связей между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образовательных отношений;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способам понимания своих потребностей и потребностей другого человека, проживания и избавления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негативных эмоций;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коммуникативной компетентности, навыков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самопознания,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эмоциональной устойчивости.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занятие дает возможность  педагогам позаботиться о своем эмоциональном состоянии, овладеть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знаниями, приемами, механизмами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как самому себе, так и окружающим его людям.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проводилось со всеми педагогами школы, которые были разделены на несколько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групп: работающие в начальной школе, на уровне основного общего образования.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занятие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проводилось в рамкам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ресурсного центра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направлению  «Организация коррекционной работы и психолого-педагогического  сопровождения участников образовательных отношений» 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района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занятия освящены на сайте школы.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8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283"/>
            <a:ext cx="9171923" cy="684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1206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Этапы проведения занятия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800" u="sng" dirty="0" smtClean="0"/>
              <a:t>1. Вступительное слово. </a:t>
            </a:r>
            <a:br>
              <a:rPr lang="ru-RU" sz="1800" u="sng" dirty="0" smtClean="0"/>
            </a:br>
            <a:r>
              <a:rPr lang="ru-RU" sz="1800" dirty="0" smtClean="0"/>
              <a:t>Приветствие педагогов. Обозначение темы и цели занятия. Прояснение включенности педагогов, интереса к данному мероприятию. Ожидания от практического занятия. </a:t>
            </a:r>
            <a:br>
              <a:rPr lang="ru-RU" sz="1800" dirty="0" smtClean="0"/>
            </a:br>
            <a:r>
              <a:rPr lang="ru-RU" sz="1800" dirty="0" smtClean="0"/>
              <a:t>2. </a:t>
            </a:r>
            <a:r>
              <a:rPr lang="ru-RU" sz="1800" dirty="0"/>
              <a:t>Обозначение инструмента </a:t>
            </a:r>
            <a:r>
              <a:rPr lang="ru-RU" sz="1800" dirty="0" smtClean="0"/>
              <a:t>работы на занятии </a:t>
            </a:r>
            <a:r>
              <a:rPr lang="ru-RU" sz="1800" dirty="0" smtClean="0"/>
              <a:t>(</a:t>
            </a:r>
            <a:r>
              <a:rPr lang="ru-RU" sz="1800" dirty="0" smtClean="0"/>
              <a:t>метафорическая карта)и  знакомство присутствующих с колодами карт.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3. Обозначение понятия «конфликты». Интерактивная форма работы по выстраиванию ассоциативного ряда к слову «Конфликт».</a:t>
            </a:r>
            <a:r>
              <a:rPr lang="ru-RU" sz="1800" dirty="0"/>
              <a:t> </a:t>
            </a:r>
            <a:r>
              <a:rPr lang="ru-RU" sz="1800" dirty="0" smtClean="0"/>
              <a:t>Обозначение </a:t>
            </a:r>
            <a:r>
              <a:rPr lang="ru-RU" sz="1800" dirty="0" smtClean="0"/>
              <a:t>актуальности проблем, связанных с конфликтами в </a:t>
            </a:r>
            <a:r>
              <a:rPr lang="ru-RU" sz="1800" dirty="0" smtClean="0"/>
              <a:t>профессиональное среде «человек-человек».</a:t>
            </a:r>
            <a:br>
              <a:rPr lang="ru-RU" sz="1800" dirty="0" smtClean="0"/>
            </a:br>
            <a:r>
              <a:rPr lang="ru-RU" sz="1800" dirty="0" smtClean="0"/>
              <a:t>4.  Педагогам предлагается перевести слово «конфликт» со словесного на образный и поработать с первой колодой карт «Окна и двери». Для выбора карточки обозначается следующий вопрос: «Что такое конфликт для меня?» «Как я представляю конфликт?» Обсуждение. Подчеркивается важным тот момент, что образы у всех разные и это нормально.</a:t>
            </a:r>
            <a:br>
              <a:rPr lang="ru-RU" sz="1800" dirty="0" smtClean="0"/>
            </a:br>
            <a:r>
              <a:rPr lang="ru-RU" sz="1800" dirty="0" smtClean="0"/>
              <a:t>5. Человек на любую ситуацию реагирует </a:t>
            </a:r>
            <a:r>
              <a:rPr lang="ru-RU" sz="1800" dirty="0" smtClean="0"/>
              <a:t>переживанием, </a:t>
            </a:r>
            <a:r>
              <a:rPr lang="ru-RU" sz="1800" dirty="0" smtClean="0"/>
              <a:t>а в основе переживания всегда лежат чувства. Предлагается ответить на следующий </a:t>
            </a:r>
            <a:r>
              <a:rPr lang="ru-RU" sz="1800" dirty="0" smtClean="0"/>
              <a:t>вопрос6 </a:t>
            </a:r>
            <a:r>
              <a:rPr lang="ru-RU" sz="1800" dirty="0" smtClean="0"/>
              <a:t>«Представьте себе человека в конфликтной ситуации, какие чувства, по вашему мнению, он мог бы испытывать там?» «Что человек может чувствовать в конфликте?» </a:t>
            </a:r>
            <a:r>
              <a:rPr lang="ru-RU" sz="1800" dirty="0" smtClean="0"/>
              <a:t>Работа происходит с </a:t>
            </a:r>
            <a:r>
              <a:rPr lang="ru-RU" sz="1800" dirty="0" smtClean="0"/>
              <a:t>помощью следующей колоды карт «О природе и погоде</a:t>
            </a:r>
            <a:r>
              <a:rPr lang="ru-RU" sz="1800" dirty="0" smtClean="0"/>
              <a:t>», отражающей эмоциональное </a:t>
            </a:r>
            <a:r>
              <a:rPr lang="ru-RU" sz="1800" dirty="0" smtClean="0"/>
              <a:t>состояние человека. Обсуждение. </a:t>
            </a:r>
            <a:r>
              <a:rPr lang="ru-RU" sz="1800" u="sng" dirty="0" smtClean="0"/>
              <a:t>Прояснение важного момента – чувства в конфликте у всех разные.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931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5"/>
            <a:ext cx="9182149" cy="685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pPr algn="l"/>
            <a:r>
              <a:rPr lang="ru-RU" sz="1600" dirty="0"/>
              <a:t>6. Если рассматривать чувства и состояния  человека чуть </a:t>
            </a:r>
            <a:r>
              <a:rPr lang="ru-RU" sz="1600" dirty="0" smtClean="0"/>
              <a:t>глубже, то </a:t>
            </a:r>
            <a:r>
              <a:rPr lang="ru-RU" sz="1600" dirty="0"/>
              <a:t>можно понять, что за ними всегда лежат актуальные потребности человека, которые он может не </a:t>
            </a:r>
            <a:r>
              <a:rPr lang="ru-RU" sz="1600" dirty="0" smtClean="0"/>
              <a:t>осознавать, не </a:t>
            </a:r>
            <a:r>
              <a:rPr lang="ru-RU" sz="1600" dirty="0"/>
              <a:t>говорить о них, но которые чаще всего выступают провокаторами конфликтных ситуаций. Предлагается поработать с последней колодой карт «Пути дороги» и ответить на следующий вопрос </a:t>
            </a:r>
            <a:r>
              <a:rPr lang="ru-RU" sz="1600" dirty="0" smtClean="0"/>
              <a:t>6«Что </a:t>
            </a:r>
            <a:r>
              <a:rPr lang="ru-RU" sz="1600" dirty="0"/>
              <a:t>человеку хочется на самом деле в этой </a:t>
            </a:r>
            <a:r>
              <a:rPr lang="ru-RU" sz="1600" dirty="0" smtClean="0"/>
              <a:t>ситуации? </a:t>
            </a:r>
            <a:r>
              <a:rPr lang="ru-RU" sz="1600" dirty="0"/>
              <a:t>К</a:t>
            </a:r>
            <a:r>
              <a:rPr lang="ru-RU" sz="1600" dirty="0" smtClean="0"/>
              <a:t>ак </a:t>
            </a:r>
            <a:r>
              <a:rPr lang="ru-RU" sz="1600" dirty="0"/>
              <a:t>можно было бы разрешить эту ситуацию по-другому? (Здесь </a:t>
            </a:r>
            <a:r>
              <a:rPr lang="ru-RU" sz="1600" dirty="0" smtClean="0"/>
              <a:t>,как вариант, </a:t>
            </a:r>
            <a:r>
              <a:rPr lang="ru-RU" sz="1600" dirty="0"/>
              <a:t>можно использовать </a:t>
            </a:r>
            <a:r>
              <a:rPr lang="ru-RU" sz="1600" dirty="0" smtClean="0"/>
              <a:t>дополнительную метафорическую колоду </a:t>
            </a:r>
            <a:r>
              <a:rPr lang="ru-RU" sz="1600" dirty="0"/>
              <a:t>карт «Их сундука </a:t>
            </a:r>
            <a:r>
              <a:rPr lang="ru-RU" sz="1600" dirty="0" smtClean="0"/>
              <a:t>прошлого», где </a:t>
            </a:r>
            <a:r>
              <a:rPr lang="ru-RU" sz="1600" dirty="0" smtClean="0"/>
              <a:t>о</a:t>
            </a:r>
            <a:r>
              <a:rPr lang="ru-RU" sz="1600" dirty="0" smtClean="0"/>
              <a:t>бозначены различные способы </a:t>
            </a:r>
            <a:r>
              <a:rPr lang="ru-RU" sz="1600" dirty="0" smtClean="0"/>
              <a:t>выхода из конфликтных ситуаций.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Резюмируя этапы </a:t>
            </a:r>
            <a:r>
              <a:rPr lang="ru-RU" sz="1600" dirty="0" smtClean="0"/>
              <a:t>занятия, </a:t>
            </a:r>
            <a:r>
              <a:rPr lang="ru-RU" sz="1600" dirty="0" smtClean="0"/>
              <a:t>можно выделить следующие ключевые моменты:</a:t>
            </a:r>
            <a:br>
              <a:rPr lang="ru-RU" sz="1600" dirty="0" smtClean="0"/>
            </a:br>
            <a:r>
              <a:rPr lang="ru-RU" sz="1600" dirty="0" smtClean="0"/>
              <a:t>  -если </a:t>
            </a:r>
            <a:r>
              <a:rPr lang="ru-RU" sz="1600" dirty="0" smtClean="0"/>
              <a:t>не осознавать свои чувства и эмоции, можно действовать под влиянием их, а так как чувства чаще всего отрицательные, то и поведение будет разрушительным. Если чувства человека не выражаются, а накапливаются, то это приводит либо к различным соматическим проявлениям, </a:t>
            </a:r>
            <a:r>
              <a:rPr lang="ru-RU" sz="1600" dirty="0" smtClean="0"/>
              <a:t>либо к  </a:t>
            </a:r>
            <a:r>
              <a:rPr lang="ru-RU" sz="1600" dirty="0" smtClean="0"/>
              <a:t>эмоциональному выгоранию.</a:t>
            </a:r>
            <a:br>
              <a:rPr lang="ru-RU" sz="1600" dirty="0" smtClean="0"/>
            </a:br>
            <a:r>
              <a:rPr lang="ru-RU" sz="1600" dirty="0" smtClean="0"/>
              <a:t>-если </a:t>
            </a:r>
            <a:r>
              <a:rPr lang="ru-RU" sz="1600" dirty="0" smtClean="0"/>
              <a:t>человек не отслеживает свое поведение в конфликте, не понимает и не задумывается о том, как он выглядит со стороны, то скорее всего наступает разрушение отношений с окружающими, другому человеку (в школьной среде – ребенку) можно нанести эмоциональную травму.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dirty="0" smtClean="0"/>
              <a:t>- </a:t>
            </a:r>
            <a:r>
              <a:rPr lang="ru-RU" sz="1600" dirty="0" smtClean="0"/>
              <a:t>если </a:t>
            </a:r>
            <a:r>
              <a:rPr lang="ru-RU" sz="1600" dirty="0" smtClean="0"/>
              <a:t>человек не понимает, что на самом деле хочет от сложившейся ситуации, не понимает </a:t>
            </a:r>
            <a:r>
              <a:rPr lang="ru-RU" sz="1600" dirty="0" smtClean="0"/>
              <a:t>актуальности своей потребности, </a:t>
            </a:r>
            <a:r>
              <a:rPr lang="ru-RU" sz="1600" dirty="0" smtClean="0"/>
              <a:t>не обозначает ее вербально, то он лишает себя поддержки, конструктивного общения с окружающими, приспосабливается к сложившейся </a:t>
            </a:r>
            <a:r>
              <a:rPr lang="ru-RU" sz="1600" dirty="0" smtClean="0"/>
              <a:t>ситуации, </a:t>
            </a:r>
            <a:r>
              <a:rPr lang="ru-RU" sz="1600" dirty="0"/>
              <a:t>л</a:t>
            </a:r>
            <a:r>
              <a:rPr lang="ru-RU" sz="1600" dirty="0" smtClean="0"/>
              <a:t>ибо </a:t>
            </a:r>
            <a:r>
              <a:rPr lang="ru-RU" sz="1600" dirty="0" smtClean="0"/>
              <a:t>постоянно находится в состоянии борьбы с окружающими.</a:t>
            </a:r>
            <a:br>
              <a:rPr lang="ru-RU" sz="1600" dirty="0" smtClean="0"/>
            </a:br>
            <a:r>
              <a:rPr lang="ru-RU" sz="1600" dirty="0" smtClean="0"/>
              <a:t>Проведение практического занятия с педагогами дает возможность понять и осознать себя чуть более лучше. А если в конфликтной ситуации вести себя более эффективно, то они заканчиваются достаточно быстро и с положительным исходом, дается расширение путей выхода из конфликтов.</a:t>
            </a:r>
            <a:br>
              <a:rPr lang="ru-RU" sz="1600" dirty="0" smtClean="0"/>
            </a:br>
            <a:r>
              <a:rPr lang="ru-RU" sz="1600" dirty="0" smtClean="0"/>
              <a:t>7. Завершение занятия. Обозначение мыслей, чувств, актуального состояния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6890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" y="0"/>
            <a:ext cx="9117098" cy="6879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 descr="http://school6-kstovo.ru/images/pps2/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0" y="251323"/>
            <a:ext cx="8488384" cy="636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school6-kstovo.ru/images/pps2/2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0" y="256430"/>
            <a:ext cx="8488384" cy="636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school6-kstovo.ru/images/pps2/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21" y="251323"/>
            <a:ext cx="8497873" cy="622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school6-kstovo.ru/images/pps2/2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0" y="251322"/>
            <a:ext cx="8497662" cy="622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4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115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Областной форум педагогов-руководителей служб школьной медиации (примирения).  Кстовский муниципальный район  Муниципальное автономное образовательное учреждение средняя школа №6 с кадетскими классами  Направление: Конфликтологическая компетентность педагога как фактор безопасности школьной среды.  Практический семинар с педагогами школы по теме: «Расширение понятия «конфликты» и способы решения конфликтных ситуаций с использованием метафорических карт»</vt:lpstr>
      <vt:lpstr>Цель практического семинара:  - расширение понятия  «конфликт»,  причин их возникновения, особенностей протекания конфликтов в различных ситуациях,  их последствиях и о выборе стратегии поведения в конфликтах;  - способы сплочения коллектива, выработка навыков умения понимать эмоциональное состояние конфликтующих; установление положительных эмоциональных связей между участниками образовательных отношений;  - обучение способам понимания своих потребностей и потребностей другого человека, проживания и избавления от негативных эмоций;  - развитие коммуникативной компетентности, навыков самопознания, эмоциональной устойчивости.  Практическое занятие дает возможность  педагогам позаботиться о своем эмоциональном состоянии, овладеть  знаниями, приемами, механизмами помощи как самому себе, так и окружающим его людям.  Занятия проводилось со всеми педагогами школы, которые были разделены на несколько групп: работающие в начальной школе, на уровне основного общего образования. Данное занятие также проводилось в рамкам муниципального ресурсного центра по направлению  «Организация коррекционной работы и психолого-педагогического  сопровождения участников образовательных отношений» с педагогами района. Практические занятия освящены на сайте школы.</vt:lpstr>
      <vt:lpstr>Этапы проведения занятия  1. Вступительное слово.  Приветствие педагогов. Обозначение темы и цели занятия. Прояснение включенности педагогов, интереса к данному мероприятию. Ожидания от практического занятия.  2. Обозначение инструмента работы на занятии (метафорическая карта)и  знакомство присутствующих с колодами карт. 3. Обозначение понятия «конфликты». Интерактивная форма работы по выстраиванию ассоциативного ряда к слову «Конфликт». Обозначение актуальности проблем, связанных с конфликтами в профессиональное среде «человек-человек». 4.  Педагогам предлагается перевести слово «конфликт» со словесного на образный и поработать с первой колодой карт «Окна и двери». Для выбора карточки обозначается следующий вопрос: «Что такое конфликт для меня?» «Как я представляю конфликт?» Обсуждение. Подчеркивается важным тот момент, что образы у всех разные и это нормально. 5. Человек на любую ситуацию реагирует переживанием, а в основе переживания всегда лежат чувства. Предлагается ответить на следующий вопрос6 «Представьте себе человека в конфликтной ситуации, какие чувства, по вашему мнению, он мог бы испытывать там?» «Что человек может чувствовать в конфликте?» Работа происходит с помощью следующей колоды карт «О природе и погоде», отражающей эмоциональное состояние человека. Обсуждение. Прояснение важного момента – чувства в конфликте у всех разные. </vt:lpstr>
      <vt:lpstr>6. Если рассматривать чувства и состояния  человека чуть глубже, то можно понять, что за ними всегда лежат актуальные потребности человека, которые он может не осознавать, не говорить о них, но которые чаще всего выступают провокаторами конфликтных ситуаций. Предлагается поработать с последней колодой карт «Пути дороги» и ответить на следующий вопрос 6«Что человеку хочется на самом деле в этой ситуации? Как можно было бы разрешить эту ситуацию по-другому? (Здесь ,как вариант, можно использовать дополнительную метафорическую колоду карт «Их сундука прошлого», где обозначены различные способы выхода из конфликтных ситуаций.  Резюмируя этапы занятия, можно выделить следующие ключевые моменты:   -если не осознавать свои чувства и эмоции, можно действовать под влиянием их, а так как чувства чаще всего отрицательные, то и поведение будет разрушительным. Если чувства человека не выражаются, а накапливаются, то это приводит либо к различным соматическим проявлениям, либо к  эмоциональному выгоранию. -если человек не отслеживает свое поведение в конфликте, не понимает и не задумывается о том, как он выглядит со стороны, то скорее всего наступает разрушение отношений с окружающими, другому человеку (в школьной среде – ребенку) можно нанести эмоциональную травму.  - если человек не понимает, что на самом деле хочет от сложившейся ситуации, не понимает актуальности своей потребности, не обозначает ее вербально, то он лишает себя поддержки, конструктивного общения с окружающими, приспосабливается к сложившейся ситуации, либо постоянно находится в состоянии борьбы с окружающими. Проведение практического занятия с педагогами дает возможность понять и осознать себя чуть более лучше. А если в конфликтной ситуации вести себя более эффективно, то они заканчиваются достаточно быстро и с положительным исходом, дается расширение путей выхода из конфликтов. 7. Завершение занятия. Обозначение мыслей, чувств, актуального состояния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Конфликтологическая компетентность педагога как фактор безопасности школьной среды</dc:title>
  <dc:creator>User</dc:creator>
  <cp:lastModifiedBy>User</cp:lastModifiedBy>
  <cp:revision>18</cp:revision>
  <cp:lastPrinted>2022-03-17T06:55:44Z</cp:lastPrinted>
  <dcterms:created xsi:type="dcterms:W3CDTF">2022-03-17T05:23:49Z</dcterms:created>
  <dcterms:modified xsi:type="dcterms:W3CDTF">2022-03-18T11:28:47Z</dcterms:modified>
</cp:coreProperties>
</file>