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3" r:id="rId6"/>
    <p:sldId id="265" r:id="rId7"/>
    <p:sldId id="279" r:id="rId8"/>
    <p:sldId id="267" r:id="rId9"/>
    <p:sldId id="266" r:id="rId10"/>
    <p:sldId id="280" r:id="rId11"/>
    <p:sldId id="281" r:id="rId12"/>
    <p:sldId id="271" r:id="rId13"/>
    <p:sldId id="272" r:id="rId14"/>
    <p:sldId id="273" r:id="rId15"/>
    <p:sldId id="282" r:id="rId16"/>
    <p:sldId id="283" r:id="rId17"/>
    <p:sldId id="274" r:id="rId18"/>
    <p:sldId id="275" r:id="rId19"/>
    <p:sldId id="276" r:id="rId20"/>
    <p:sldId id="277" r:id="rId21"/>
    <p:sldId id="278" r:id="rId22"/>
    <p:sldId id="268" r:id="rId23"/>
    <p:sldId id="269" r:id="rId24"/>
    <p:sldId id="27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D32C71E-9CB0-41BE-8A8C-BE17528BFFAA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17820B-E12C-4AE2-994B-F22416BE5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Департамент образования администрации Кстовского муниципального района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МБОУ СОШ №6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342744" cy="439248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Муниципальный ресурсный центр.</a:t>
            </a: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Направление: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b="1" dirty="0" smtClean="0"/>
              <a:t>«Организация коррекционной работы и </a:t>
            </a:r>
            <a:r>
              <a:rPr lang="ru-RU" b="1" dirty="0" err="1" smtClean="0"/>
              <a:t>психолого</a:t>
            </a:r>
            <a:r>
              <a:rPr lang="ru-RU" b="1" dirty="0" smtClean="0"/>
              <a:t> - педагогического сопровождения с участниками образовательного процесса в общеобразовательной школе»</a:t>
            </a:r>
            <a:endParaRPr lang="ru-RU" dirty="0" smtClean="0"/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Семинар по теме: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 Понятие «роль» в теме созависимости. Влияние созависимых «ролей» на поведение, взаимоотношения в учительском и классном коллективах»</a:t>
            </a: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Кстово, январь 2015 года.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Пример  движения по «треугольнику»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557338"/>
            <a:ext cx="8362950" cy="5040312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 </a:t>
            </a:r>
            <a:r>
              <a:rPr lang="ru-RU" sz="2100" dirty="0" err="1" smtClean="0"/>
              <a:t>Созависимую</a:t>
            </a:r>
            <a:r>
              <a:rPr lang="ru-RU" sz="2100" dirty="0" smtClean="0"/>
              <a:t> маму вызывает классный руководитель по поводу плохого поведения сына. Она приходит в школу уже в </a:t>
            </a:r>
            <a:r>
              <a:rPr lang="ru-RU" sz="2100" u="sng" dirty="0" smtClean="0"/>
              <a:t>позиции «жертвы», </a:t>
            </a:r>
            <a:r>
              <a:rPr lang="ru-RU" sz="2100" dirty="0" smtClean="0"/>
              <a:t>так как обостряется её хроническое состояние, о котором говорилось выше.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Её встречает учитель и разговаривает  из </a:t>
            </a:r>
            <a:r>
              <a:rPr lang="ru-RU" sz="2100" u="sng" dirty="0" smtClean="0"/>
              <a:t>роли «спасателя»: </a:t>
            </a:r>
            <a:r>
              <a:rPr lang="ru-RU" sz="2100" dirty="0" smtClean="0"/>
              <a:t>ребёнку нужно уделять много внимания, контролировать как он делает уроки, как собирает портфель, с кем общается, записать его в кружок или секцию.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Мама из роли «жертвы» переходит в </a:t>
            </a:r>
            <a:r>
              <a:rPr lang="ru-RU" sz="2100" u="sng" dirty="0" smtClean="0"/>
              <a:t>роль «спасателя» </a:t>
            </a:r>
            <a:r>
              <a:rPr lang="ru-RU" sz="2100" dirty="0" smtClean="0"/>
              <a:t>и дома начинает делать то, что посоветовал учитель. В результате этих действий ничего не меняется в ситуации, так как проблема и его потребности  ребенка не ясны, реальной помощи ребенок не получает. Учитель и мама проективно заботятся о своих  потребностях.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Поведение не улучшается, может быть даже ухудшается.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Маму вызывают еще раз. На этот раз учитель говорит не из роли спасателя, а из </a:t>
            </a:r>
            <a:r>
              <a:rPr lang="ru-RU" sz="2100" u="sng" dirty="0" smtClean="0"/>
              <a:t>роли «преследователя»</a:t>
            </a:r>
            <a:r>
              <a:rPr lang="ru-RU" sz="2100" dirty="0" smtClean="0"/>
              <a:t>. Основное послание учителя: </a:t>
            </a:r>
            <a:r>
              <a:rPr lang="en-US" sz="2100" dirty="0" smtClean="0"/>
              <a:t>“</a:t>
            </a:r>
            <a:r>
              <a:rPr lang="ru-RU" sz="2100" dirty="0" smtClean="0"/>
              <a:t>Вы плохая мама</a:t>
            </a:r>
            <a:r>
              <a:rPr lang="en-US" sz="2100" dirty="0" smtClean="0"/>
              <a:t>”</a:t>
            </a:r>
            <a:r>
              <a:rPr lang="ru-RU" sz="2100" dirty="0" smtClean="0"/>
              <a:t>. Мама возвращается домой в угнетенном состоянии  и становится  </a:t>
            </a:r>
            <a:r>
              <a:rPr lang="ru-RU" sz="2100" u="sng" dirty="0" smtClean="0"/>
              <a:t>«преследователем».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u="sng" dirty="0" smtClean="0"/>
              <a:t>Она </a:t>
            </a:r>
            <a:r>
              <a:rPr lang="ru-RU" sz="2100" dirty="0" smtClean="0"/>
              <a:t> выливает свое состояние на ребенка способом, зависящим от уровня культуры (от крика и унижений, до физического насилия). Ребенок начинает в ответ агрессивно защищаться. Мама ,испытывая бессилие, переходит в </a:t>
            </a:r>
            <a:r>
              <a:rPr lang="ru-RU" sz="2100" u="sng" dirty="0" smtClean="0"/>
              <a:t>позицию </a:t>
            </a:r>
            <a:r>
              <a:rPr lang="en-US" sz="2100" u="sng" dirty="0" smtClean="0"/>
              <a:t>“</a:t>
            </a:r>
            <a:r>
              <a:rPr lang="ru-RU" sz="2100" u="sng" dirty="0" smtClean="0"/>
              <a:t>жертвы</a:t>
            </a:r>
            <a:r>
              <a:rPr lang="en-US" sz="2100" u="sng" dirty="0" smtClean="0"/>
              <a:t>”</a:t>
            </a:r>
            <a:r>
              <a:rPr lang="ru-RU" sz="2100" dirty="0" smtClean="0"/>
              <a:t>, сетуя на судьбу, ребенка, мужа. Ребенок начинает  чувствовать  вину, давит в себе агрессию и начинает спасать мать.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Мама удовлетворила все свои потребности: в поддержке, в признании, отреагировала все свои эмоции.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408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Влияние созависимых ролей на взаимоотношения в учительском и классном коллективах.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0324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Расположенный выше пример наглядно показывает, как  родитель ученика переходит из одной роли в другую и только усугубляет проблему, не решая её</a:t>
            </a:r>
          </a:p>
          <a:p>
            <a:pPr>
              <a:buNone/>
            </a:pPr>
            <a:r>
              <a:rPr lang="ru-RU" dirty="0" smtClean="0"/>
              <a:t>А как вы считаете, учитель может пребывать в этих ролях?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К сожалению, данная  участь не минует и нас, педагогов. Попадая в ту или иную роль, учитель не может выстраивать правильных отношений ни с кем из участников образовательного процесса.</a:t>
            </a:r>
          </a:p>
          <a:p>
            <a:pPr>
              <a:buNone/>
            </a:pPr>
            <a:r>
              <a:rPr lang="ru-RU" dirty="0" smtClean="0"/>
              <a:t>Часто мы мучаем себя вопросами о том, почему так происходит, что  не так делаем…</a:t>
            </a:r>
          </a:p>
          <a:p>
            <a:pPr>
              <a:buNone/>
            </a:pPr>
            <a:r>
              <a:rPr lang="ru-RU" dirty="0" smtClean="0"/>
              <a:t>В очень многих случаях ответ может лежать в теме созависимости.</a:t>
            </a:r>
          </a:p>
          <a:p>
            <a:pPr>
              <a:buNone/>
            </a:pPr>
            <a:r>
              <a:rPr lang="ru-RU" dirty="0" smtClean="0"/>
              <a:t>Понимание и </a:t>
            </a:r>
            <a:r>
              <a:rPr lang="ru-RU" dirty="0" err="1" smtClean="0"/>
              <a:t>осознавание</a:t>
            </a:r>
            <a:r>
              <a:rPr lang="ru-RU" dirty="0" smtClean="0"/>
              <a:t>   своего </a:t>
            </a:r>
            <a:r>
              <a:rPr lang="ru-RU" dirty="0" err="1" smtClean="0"/>
              <a:t>созависимого</a:t>
            </a:r>
            <a:r>
              <a:rPr lang="ru-RU" dirty="0" smtClean="0"/>
              <a:t> поведения может </a:t>
            </a:r>
            <a:r>
              <a:rPr lang="ru-RU" dirty="0" smtClean="0"/>
              <a:t>с</a:t>
            </a:r>
            <a:r>
              <a:rPr lang="ru-RU" dirty="0" smtClean="0"/>
              <a:t>тать профилактикой  эмоционального выгорания  учителя и способствовать его успешности как воспитателя, педагога- профессионала.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Учитель в роли «жертвы»: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Поза: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Жесты: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Мимика: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Чувства: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Слова: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Учитель в роли «спасателя»: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Поза: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Жесты: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Мимика: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Чувства: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Слова: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Учитель в роли «преследователя»: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Поза: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Жесты: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Мимика: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Чувства: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Слова: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Предлагаем Вам разыграть небольшой спектакль.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Нам необходимо выбрать 4-х героев:</a:t>
            </a:r>
          </a:p>
          <a:p>
            <a:pPr>
              <a:buFontTx/>
              <a:buChar char="-"/>
            </a:pPr>
            <a:r>
              <a:rPr lang="ru-RU" dirty="0" smtClean="0"/>
              <a:t>ученик с какой-либо проблемой</a:t>
            </a:r>
          </a:p>
          <a:p>
            <a:pPr>
              <a:buFontTx/>
              <a:buChar char="-"/>
            </a:pPr>
            <a:r>
              <a:rPr lang="ru-RU" dirty="0" smtClean="0"/>
              <a:t>учитель- жертва</a:t>
            </a:r>
          </a:p>
          <a:p>
            <a:pPr>
              <a:buFontTx/>
              <a:buChar char="-"/>
            </a:pPr>
            <a:r>
              <a:rPr lang="ru-RU" dirty="0" smtClean="0"/>
              <a:t>у</a:t>
            </a:r>
            <a:r>
              <a:rPr lang="ru-RU" dirty="0" smtClean="0"/>
              <a:t>читель- преследователь</a:t>
            </a:r>
          </a:p>
          <a:p>
            <a:pPr>
              <a:buFontTx/>
              <a:buChar char="-"/>
            </a:pPr>
            <a:r>
              <a:rPr lang="ru-RU" dirty="0" smtClean="0"/>
              <a:t>учитель- спасатель</a:t>
            </a:r>
          </a:p>
          <a:p>
            <a:pPr>
              <a:buNone/>
            </a:pPr>
            <a:r>
              <a:rPr lang="ru-RU" dirty="0" smtClean="0"/>
              <a:t>Разыгрываем ситуацию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Вывод,советы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Находясь в той или иной роли, мы можем действовать только в жёстких рамках и проблемная ситуация, как правило, не меняется, только усугубляется.</a:t>
            </a:r>
          </a:p>
          <a:p>
            <a:r>
              <a:rPr lang="ru-RU" dirty="0" smtClean="0"/>
              <a:t>Если мы рискуем быть живыми, выходить за рамки ролей, то многое может мы не сможем проконтролировать, но появляется надежда на реальные изменения.</a:t>
            </a:r>
          </a:p>
          <a:p>
            <a:r>
              <a:rPr lang="ru-RU" dirty="0" smtClean="0"/>
              <a:t>Где есть роль, нет подлинного контакта</a:t>
            </a:r>
          </a:p>
          <a:p>
            <a:r>
              <a:rPr lang="ru-RU" dirty="0" smtClean="0"/>
              <a:t>Быть живым в школе, жить без ролей – достаточно рискованно, трудно. Но у каждого есть выбор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Плюсы  «Жертвы»: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8860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 не несёт ответственности за свои действия, так она в них не виновата;</a:t>
            </a:r>
          </a:p>
          <a:p>
            <a:pPr algn="just"/>
            <a:r>
              <a:rPr lang="ru-RU" dirty="0" smtClean="0"/>
              <a:t> искренне верит, что она не является Преследователем;</a:t>
            </a:r>
          </a:p>
          <a:p>
            <a:pPr algn="just"/>
            <a:r>
              <a:rPr lang="ru-RU" dirty="0" smtClean="0"/>
              <a:t> привлекает  внимание других к своей персоне и своим проблемам;</a:t>
            </a:r>
          </a:p>
          <a:p>
            <a:pPr algn="just"/>
            <a:r>
              <a:rPr lang="ru-RU" dirty="0" smtClean="0"/>
              <a:t> манипулирует  другими;</a:t>
            </a:r>
          </a:p>
          <a:p>
            <a:pPr algn="just"/>
            <a:r>
              <a:rPr lang="ru-RU" dirty="0" smtClean="0"/>
              <a:t>получает заботу и жалость со стороны других;</a:t>
            </a:r>
          </a:p>
          <a:p>
            <a:pPr algn="just"/>
            <a:r>
              <a:rPr lang="ru-RU" dirty="0" smtClean="0"/>
              <a:t>имеет возможность пожалеть себя за страдания;</a:t>
            </a:r>
          </a:p>
          <a:p>
            <a:pPr algn="just"/>
            <a:r>
              <a:rPr lang="ru-RU" dirty="0" smtClean="0"/>
              <a:t>обвиняет  других в своих неприятностях;</a:t>
            </a:r>
          </a:p>
          <a:p>
            <a:pPr algn="just"/>
            <a:r>
              <a:rPr lang="ru-RU" dirty="0" smtClean="0"/>
              <a:t>любое действие Жертвы становится для неё «подвигом».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Плюсы «Спасителя»: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возможность постоянно демонстрировать сострадание, чувство сопереживания (воспринимает ситуацию, как свою собственную);</a:t>
            </a:r>
          </a:p>
          <a:p>
            <a:r>
              <a:rPr lang="ru-RU" dirty="0" smtClean="0"/>
              <a:t>полная уверенность в том, что он может помочь Жертве и убеждённость в том, что он знает (или предполагает), как это можно сделать;</a:t>
            </a:r>
          </a:p>
          <a:p>
            <a:r>
              <a:rPr lang="ru-RU" dirty="0" smtClean="0"/>
              <a:t>повышение самооценки за счёт своих «спасательных операций» и  ощущение своей необходимости обществу, чувство всемогущества;</a:t>
            </a:r>
          </a:p>
          <a:p>
            <a:r>
              <a:rPr lang="ru-RU" dirty="0" smtClean="0"/>
              <a:t>чувство снисхождения к тому, кому он оказывает помощь и собственного превосходства над Жертвой;</a:t>
            </a:r>
          </a:p>
          <a:p>
            <a:r>
              <a:rPr lang="ru-RU" dirty="0" smtClean="0"/>
              <a:t>ощущение наполненности жизни;</a:t>
            </a:r>
          </a:p>
          <a:p>
            <a:r>
              <a:rPr lang="ru-RU" dirty="0" smtClean="0"/>
              <a:t>чувство гордости за себя и свои поступки («Моя семья может мною гордиться»).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Плюсы «Преследователя»: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контроль и власть над другими;</a:t>
            </a:r>
          </a:p>
          <a:p>
            <a:r>
              <a:rPr lang="ru-RU" dirty="0" smtClean="0"/>
              <a:t>независимость от мнения и поведения других;</a:t>
            </a:r>
          </a:p>
          <a:p>
            <a:r>
              <a:rPr lang="ru-RU" dirty="0" smtClean="0"/>
              <a:t>свободное проявление негативных эмоций;</a:t>
            </a:r>
          </a:p>
          <a:p>
            <a:r>
              <a:rPr lang="ru-RU" dirty="0" smtClean="0"/>
              <a:t>завышенная самооценка;</a:t>
            </a:r>
          </a:p>
          <a:p>
            <a:r>
              <a:rPr lang="ru-RU" dirty="0" smtClean="0"/>
              <a:t>отсутствие чувства вины и полное оправдание своего поведения («Сами виноваты»);</a:t>
            </a:r>
          </a:p>
          <a:p>
            <a:r>
              <a:rPr lang="ru-RU" dirty="0" smtClean="0"/>
              <a:t>отсутствие сострадания;</a:t>
            </a:r>
          </a:p>
          <a:p>
            <a:r>
              <a:rPr lang="ru-RU" dirty="0" smtClean="0"/>
              <a:t>азарт погони, охоты (ощущение адреналина в душе);</a:t>
            </a:r>
          </a:p>
          <a:p>
            <a:r>
              <a:rPr lang="ru-RU" dirty="0" smtClean="0"/>
              <a:t>для достижения своих целей готов пожертвовать всем.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Повторение пройденного…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248472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ru-RU" sz="2600" u="sng" dirty="0" smtClean="0">
                <a:solidFill>
                  <a:srgbClr val="0070C0"/>
                </a:solidFill>
              </a:rPr>
              <a:t>Вспомним, что такое </a:t>
            </a:r>
            <a:r>
              <a:rPr lang="ru-RU" sz="2600" u="sng" dirty="0" err="1" smtClean="0">
                <a:solidFill>
                  <a:srgbClr val="0070C0"/>
                </a:solidFill>
              </a:rPr>
              <a:t>созависимость</a:t>
            </a:r>
            <a:r>
              <a:rPr lang="ru-RU" sz="2600" u="sng" dirty="0" smtClean="0">
                <a:solidFill>
                  <a:srgbClr val="0070C0"/>
                </a:solidFill>
              </a:rPr>
              <a:t>, </a:t>
            </a:r>
          </a:p>
          <a:p>
            <a:pPr lvl="1" algn="ctr">
              <a:buNone/>
            </a:pPr>
            <a:r>
              <a:rPr lang="ru-RU" sz="2600" u="sng" dirty="0" smtClean="0">
                <a:solidFill>
                  <a:srgbClr val="0070C0"/>
                </a:solidFill>
              </a:rPr>
              <a:t>в чем она проявляется.</a:t>
            </a:r>
          </a:p>
          <a:p>
            <a:pPr lvl="1" algn="ctr">
              <a:buNone/>
            </a:pPr>
            <a:endParaRPr lang="ru-RU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algn="ctr">
              <a:buNone/>
            </a:pPr>
            <a:r>
              <a:rPr lang="ru-RU" u="sng" dirty="0" smtClean="0">
                <a:solidFill>
                  <a:schemeClr val="accent1">
                    <a:lumMod val="50000"/>
                  </a:schemeClr>
                </a:solidFill>
              </a:rPr>
              <a:t>Созависимость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– это специфическое  внутреннее состояние человека, в результате которого возникает сильная  поглощенность и озабоченность другим человеком, проявляющаяся в деструктивном поведении.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58326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Хождение по ролям треугольника  выгодно всем его участникам, потому как подобное положение вещей позволяет:</a:t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1) Не брать на себя ответственность за свою жизнь и не решать свои проблемы. Ведь всегда виноват кто-то другой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: для Жертвы – Агрессор, для Агрессора – Жертва, для Спасателя – Агрессор.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2) При этом каждый из участников имеет возможность получать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яркие эмоции и повышать собственную значимость.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3480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KM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08912" cy="5795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Acy;&amp;rcy;&amp;khcy;&amp;icy;&amp;vcy; &amp;rcy;&amp;acy;&amp;scy;&amp;scy;&amp;ycy;&amp;lcy;&amp;kcy;&amp;icy; &quot;&amp;SHcy;&amp;kcy;&amp;ocy;&amp;lcy;&amp;acy; &amp;scy;&amp;vcy;&amp;ocy;&amp;iecy;&amp;gcy;&amp;ocy; &amp;Zcy;&amp;dcy;&amp;ocy;&amp;rcy;&amp;ocy;&amp;vcy;&amp;softcy;&amp;yacy;&quot; &amp;ncy;&amp;acy; Maillist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488832" cy="60060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Vcy;&amp;scy;&amp;iecy; &amp;tcy;&amp;iecy;&amp;mcy;&amp;ycy; PoZnaku.ru - &amp;vcy;&amp;scy;&amp;iecy; &amp;ocy; &amp;zcy;&amp;ncy;&amp;acy;&amp;kcy;&amp;acy;&amp;khcy; &amp;zcy;&amp;ocy;&amp;dcy;&amp;icy;&amp;acy;&amp;kcy;&amp;acy; &amp;icy; &amp;gcy;&amp;ocy;&amp;rcy;&amp;ocy;&amp;scy;&amp;kcy;&amp;ocy;&amp;pcy;&amp;acy;&amp;kh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356960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&amp;acy;&amp;pcy;&amp;acy;&amp;tcy;&amp;icy;&amp;yacy; - &amp;Scy;&amp;acy;&amp;mcy;&amp;ocy;&amp;iecy; &amp;icy;&amp;ncy;&amp;tcy;&amp;iecy;&amp;rcy;&amp;iecy;&amp;scy;&amp;ncy;&amp;ocy;&amp;iecy; &amp;vcy; &amp;bcy;&amp;lcy;&amp;ocy;&amp;gcy;&amp;acy;&amp;kh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4621409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effectLst/>
              </a:rPr>
              <a:t>Разберем  определение «</a:t>
            </a:r>
            <a:r>
              <a:rPr lang="ru-RU" dirty="0" err="1" smtClean="0">
                <a:solidFill>
                  <a:srgbClr val="0070C0"/>
                </a:solidFill>
                <a:effectLst/>
              </a:rPr>
              <a:t>созависимость</a:t>
            </a:r>
            <a:r>
              <a:rPr lang="ru-RU" dirty="0" smtClean="0">
                <a:solidFill>
                  <a:srgbClr val="0070C0"/>
                </a:solidFill>
                <a:effectLst/>
              </a:rPr>
              <a:t>» по частям.</a:t>
            </a:r>
            <a:endParaRPr lang="ru-RU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2060575"/>
            <a:ext cx="8064500" cy="4176713"/>
          </a:xfrm>
        </p:spPr>
        <p:txBody>
          <a:bodyPr>
            <a:normAutofit fontScale="70000" lnSpcReduction="20000"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1. </a:t>
            </a:r>
            <a:r>
              <a:rPr lang="ru-RU" sz="4200" dirty="0" smtClean="0"/>
              <a:t>Созависимость – это специфическое  внутреннее  </a:t>
            </a:r>
            <a:r>
              <a:rPr lang="ru-RU" sz="4200" u="sng" dirty="0" smtClean="0">
                <a:solidFill>
                  <a:srgbClr val="0070C0"/>
                </a:solidFill>
              </a:rPr>
              <a:t>состояние.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200" dirty="0" smtClean="0"/>
              <a:t> </a:t>
            </a:r>
            <a:r>
              <a:rPr lang="ru-RU" sz="3400" dirty="0" smtClean="0"/>
              <a:t>Данное состояние  обычно характеризуется: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неустойчивой, склонной к снижению самооценкой;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переполненностью чувствами агрессивно- фобического ряда: тревогой, страхом, злостью, обидами.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нечёткими психологическими границами;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преобладанием негативного  мышления;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400" dirty="0" smtClean="0"/>
              <a:t>наличием преобладающих психологических защит, таких как проекция, всемогущий контроль, слияние, вытеснение, интроекция, ретрофлексия.</a:t>
            </a: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sz="4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0" u="sng" dirty="0" err="1" smtClean="0">
                <a:solidFill>
                  <a:srgbClr val="0070C0"/>
                </a:solidFill>
                <a:effectLst/>
              </a:rPr>
              <a:t>Созависимое</a:t>
            </a:r>
            <a:r>
              <a:rPr lang="ru-RU" b="0" u="sng" dirty="0" smtClean="0">
                <a:solidFill>
                  <a:srgbClr val="0070C0"/>
                </a:solidFill>
                <a:effectLst/>
              </a:rPr>
              <a:t> поведение</a:t>
            </a:r>
            <a:endParaRPr lang="ru-RU" b="0" u="sng" dirty="0">
              <a:solidFill>
                <a:srgbClr val="0070C0"/>
              </a:solidFill>
              <a:effectLst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7085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dirty="0" err="1" smtClean="0"/>
              <a:t>Созависимое</a:t>
            </a:r>
            <a:r>
              <a:rPr lang="ru-RU" dirty="0" smtClean="0"/>
              <a:t> поведение проявляется</a:t>
            </a:r>
          </a:p>
          <a:p>
            <a:pPr algn="ctr">
              <a:buFont typeface="Wingdings 2" pitchFamily="18" charset="2"/>
              <a:buNone/>
            </a:pPr>
            <a:r>
              <a:rPr lang="ru-RU" u="sng" dirty="0" smtClean="0">
                <a:solidFill>
                  <a:srgbClr val="0070C0"/>
                </a:solidFill>
              </a:rPr>
              <a:t>в 3-х ролях: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 «жертва», «спасатель», «преследователь».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(«Треугольник </a:t>
            </a:r>
            <a:r>
              <a:rPr lang="ru-RU" dirty="0" err="1" smtClean="0"/>
              <a:t>Карпмана</a:t>
            </a:r>
            <a:r>
              <a:rPr lang="ru-RU" dirty="0" smtClean="0"/>
              <a:t>» или 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«треугольник власти»).</a:t>
            </a:r>
          </a:p>
          <a:p>
            <a:pPr algn="ctr">
              <a:buFont typeface="Wingdings 2" pitchFamily="18" charset="2"/>
              <a:buNone/>
            </a:pPr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У каждого созависимого есть преобладающая роль, 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но пребывать он может периодически в каждой, двигаясь по «треугольнику».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57504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Психическая травма как причина возникновения созависимости.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3455988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Термин «психическая травма» подразумевает вред, нанесённый психическому здоровью человека в результате интенсивного влияния неблагоприятных факторов среды или остроэмоциональных, стрессовых воздействий других людей на его психику.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Виды травм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u="sng" dirty="0" smtClean="0"/>
              <a:t>Выделяются следующие виды травм:</a:t>
            </a:r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травмы развития, произошедшие в детском возрасте и повлиявшие на ход личностного развития индивида.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• шоковые, или травмы угрозы жизни;</a:t>
            </a:r>
            <a:br>
              <a:rPr lang="ru-RU" dirty="0" smtClean="0"/>
            </a:br>
            <a:r>
              <a:rPr lang="ru-RU" dirty="0" smtClean="0"/>
              <a:t>• эмоциональные, или травмы, связанные с эмоциональными переживаниями горя, потери, конфликтов и пр.;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Как связаны травмы развития и созависимые роли?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1416"/>
            <a:ext cx="8363272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000" dirty="0" smtClean="0"/>
              <a:t>Практически всегда травма развития связана с  деструктивными  взаимоотношениями членов семьи (непринятие  друг друга, несоответствие ожиданиям, эмоциональное отвержение ) или какими-то событиями  внутри семейной системы (развод, алкоголизм, наркомания, потери, и т.д.)</a:t>
            </a:r>
          </a:p>
          <a:p>
            <a:pPr>
              <a:buNone/>
            </a:pPr>
            <a:r>
              <a:rPr lang="ru-RU" sz="2000" u="sng" dirty="0" smtClean="0"/>
              <a:t>Например, развод родителей.</a:t>
            </a:r>
          </a:p>
          <a:p>
            <a:pPr>
              <a:buNone/>
            </a:pPr>
            <a:r>
              <a:rPr lang="ru-RU" sz="2000" dirty="0" smtClean="0"/>
              <a:t>Уход одного из родителей, по большому счёту, это «травма – потеря».</a:t>
            </a:r>
          </a:p>
          <a:p>
            <a:pPr>
              <a:buNone/>
            </a:pPr>
            <a:r>
              <a:rPr lang="ru-RU" sz="2000" dirty="0" smtClean="0"/>
              <a:t>В этот период ребёнок, независимо от возраста, может испытывать совершенно разные чувства: страх, злость, обиду, чувство вины.</a:t>
            </a:r>
          </a:p>
          <a:p>
            <a:pPr>
              <a:buNone/>
            </a:pPr>
            <a:r>
              <a:rPr lang="ru-RU" sz="2000" dirty="0" smtClean="0"/>
              <a:t>Тот мир, в котором он жил, разрушился. Оставшийся с ребёнком родитель, как правило, мама,  также переживает схожие чувства, охвачен ими и часто, разбираться в том, что чувствует ребёнок, не остается ни сил, ни энергии.</a:t>
            </a:r>
          </a:p>
          <a:p>
            <a:pPr>
              <a:buNone/>
            </a:pPr>
            <a:r>
              <a:rPr lang="ru-RU" sz="2000" dirty="0" smtClean="0"/>
              <a:t>Что остается делать ребёнку?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- если родитель(чаще всего мама),постоянно плачет, то ребёнок начинает её «спасать»: быть хорошим, брать на себя взрослые обязанности. Свои чувства приходится «замораживать». Так может формироваться роль «спасателя».</a:t>
            </a:r>
          </a:p>
          <a:p>
            <a:pPr>
              <a:buFontTx/>
              <a:buChar char="-"/>
            </a:pPr>
            <a:r>
              <a:rPr lang="ru-RU" sz="2000" dirty="0" smtClean="0"/>
              <a:t>если мама остается преимущественно в чувствах злости, ненависти, страха по отношению ко второй половине, то ребёнок невольно перенимает их от матери, а внутри приходится «замораживать» чувства любви, привязанности, нежности к отцу. Так  может формироваться  роль «преследователя».</a:t>
            </a:r>
          </a:p>
          <a:p>
            <a:pPr>
              <a:buNone/>
            </a:pPr>
            <a:r>
              <a:rPr lang="ru-RU" sz="2000" dirty="0" smtClean="0"/>
              <a:t>-      если мама после развода долго не может придти в себя, находится в депрессивном состоянии, у неё нет сил  жить, то ребёнок, неосознанно стараясь вывести ее из такого состояния, начинает болеть, попадать в опасные  ситуации, откуда  его нужно «вытаскивать»,спасать. Маме просто необходимо переключаться и что-то делать. У нее появляется </a:t>
            </a:r>
            <a:r>
              <a:rPr lang="ru-RU" sz="2000" dirty="0" smtClean="0"/>
              <a:t> </a:t>
            </a:r>
            <a:r>
              <a:rPr lang="ru-RU" sz="2000" dirty="0" smtClean="0"/>
              <a:t>«смысл жизни» - «я нужна!». Так у ребёнка начинает формироваться роль «жертвы».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Психологические защиты как способ выживания в травмирующей ситуации.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Психологическая   травма не проходит в жизни человека бесследно. Травмирующие события «заставляют» </a:t>
            </a:r>
            <a:r>
              <a:rPr lang="ru-RU" dirty="0" smtClean="0"/>
              <a:t> </a:t>
            </a:r>
            <a:r>
              <a:rPr lang="ru-RU" dirty="0" smtClean="0"/>
              <a:t>вырабатывать компенсаторные механизмы взаимодействия с  окружающим миром, людьми, самим собой. Как правило, это механизмы, которые мы называем защитными. Они защищают нас от </a:t>
            </a:r>
          </a:p>
          <a:p>
            <a:pPr>
              <a:buNone/>
            </a:pPr>
            <a:r>
              <a:rPr lang="ru-RU" dirty="0" smtClean="0"/>
              <a:t>-    встречи с травмирующими переживаниями прошлого, </a:t>
            </a:r>
          </a:p>
          <a:p>
            <a:pPr>
              <a:buNone/>
            </a:pPr>
            <a:r>
              <a:rPr lang="ru-RU" dirty="0" smtClean="0"/>
              <a:t>-    чувствами, которые </a:t>
            </a:r>
            <a:r>
              <a:rPr lang="ru-RU" dirty="0" smtClean="0"/>
              <a:t>мы, </a:t>
            </a:r>
            <a:r>
              <a:rPr lang="ru-RU" dirty="0" smtClean="0"/>
              <a:t>может </a:t>
            </a:r>
            <a:r>
              <a:rPr lang="ru-RU" dirty="0" smtClean="0"/>
              <a:t>быть, </a:t>
            </a:r>
            <a:r>
              <a:rPr lang="ru-RU" dirty="0" smtClean="0"/>
              <a:t>не в силах вынести,</a:t>
            </a:r>
          </a:p>
          <a:p>
            <a:pPr>
              <a:buFontTx/>
              <a:buChar char="-"/>
            </a:pPr>
            <a:r>
              <a:rPr lang="ru-RU" dirty="0" smtClean="0"/>
              <a:t>своего поведения, которое когда-то кем-то считалось неприемлемым</a:t>
            </a:r>
          </a:p>
          <a:p>
            <a:pPr>
              <a:buFontTx/>
              <a:buChar char="-"/>
            </a:pPr>
            <a:r>
              <a:rPr lang="ru-RU" dirty="0" smtClean="0"/>
              <a:t>чужого поведения, которое нас пугало и т.д.</a:t>
            </a:r>
          </a:p>
          <a:p>
            <a:pPr>
              <a:buNone/>
            </a:pPr>
            <a:r>
              <a:rPr lang="ru-RU" dirty="0" smtClean="0"/>
              <a:t>И поэтому быть настоящими, со всем спектром чувств, эмоций, поведения мы не можем.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Нам остается лишь возможность существования в 3-х ролях, которые включаются неосознанно.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Вернемся к треугольнику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effectLst/>
              </a:rPr>
              <a:t>Карпмана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4005064"/>
            <a:ext cx="7056784" cy="20162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Характерная особенность этого треугольника – участники в нем постоянно меняются ролями: потому такая "игра" долго не наскучивает и нередко принимает хронический характер.</a:t>
            </a:r>
          </a:p>
          <a:p>
            <a:pPr>
              <a:buNone/>
            </a:pPr>
            <a:r>
              <a:rPr lang="ru-RU" dirty="0" smtClean="0"/>
              <a:t>Многие, ввязавшиеся в эту модель коммуникации, и хотели бы выйти из нее, но как это сделать – не знают. И вообще частенько не могут разобраться, что годами вращаются в треугольнике </a:t>
            </a:r>
            <a:r>
              <a:rPr lang="ru-RU" dirty="0" err="1" smtClean="0"/>
              <a:t>Карпмана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20482" name="Picture 2" descr="&amp;Scy;&amp;tcy;&amp;iecy;&amp;fcy;&amp;acy;&amp;ncy; &amp;Kcy;&amp;Acy;&amp;Rcy;&amp;Pcy;&amp;Mcy;&amp;Acy;&amp;Ncy; - &amp;acy;&amp;mcy;&amp;iecy;&amp;rcy;&amp;icy;&amp;kcy;&amp;acy;&amp;ncy;&amp;scy;&amp;kcy;&amp;icy;&amp;jcy; &amp;pcy;&amp;scy;&amp;icy;&amp;khcy;&amp;ocy;&amp;lcy;&amp;ocy;&amp;gcy;, &amp;rcy;&amp;acy;&amp;zcy;&amp;vcy;&amp;icy;&amp;vcy;&amp;acy;&amp;vcy;&amp;shcy;&amp;icy;&amp;jcy; &amp;icy;&amp;dcy;&amp;iecy;&amp;icy; &amp;Ecy;&amp;rcy;&amp;icy;&amp;kcy;&amp;acy; &amp;Bcy;&amp;IEcy;&amp;Rcy;&amp;Ncy;&amp;Acy; - 12 &amp;Mcy;&amp;acy;&amp;rcy;&amp;tcy;&amp;acy; 2014 - Blog - Dso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5166572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202</TotalTime>
  <Words>1499</Words>
  <Application>Microsoft Office PowerPoint</Application>
  <PresentationFormat>Экран (4:3)</PresentationFormat>
  <Paragraphs>149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Департамент образования администрации Кстовского муниципального района МБОУ СОШ №6</vt:lpstr>
      <vt:lpstr>Повторение пройденного… </vt:lpstr>
      <vt:lpstr>Разберем  определение «созависимость» по частям.</vt:lpstr>
      <vt:lpstr>Созависимое поведение</vt:lpstr>
      <vt:lpstr>  Психическая травма как причина возникновения созависимости. </vt:lpstr>
      <vt:lpstr>Виды травм</vt:lpstr>
      <vt:lpstr>Как связаны травмы развития и созависимые роли?</vt:lpstr>
      <vt:lpstr>Психологические защиты как способ выживания в травмирующей ситуации.</vt:lpstr>
      <vt:lpstr>Вернемся к треугольнику Карпмана.</vt:lpstr>
      <vt:lpstr>Пример  движения по «треугольнику»</vt:lpstr>
      <vt:lpstr>Влияние созависимых ролей на взаимоотношения в учительском и классном коллективах.</vt:lpstr>
      <vt:lpstr>Учитель в роли «жертвы»:</vt:lpstr>
      <vt:lpstr>Учитель в роли «спасателя»:</vt:lpstr>
      <vt:lpstr>Учитель в роли «преследователя»:</vt:lpstr>
      <vt:lpstr>Предлагаем Вам разыграть небольшой спектакль.</vt:lpstr>
      <vt:lpstr>Вывод,советы.</vt:lpstr>
      <vt:lpstr>Плюсы  «Жертвы»:</vt:lpstr>
      <vt:lpstr>Плюсы «Спасителя»:</vt:lpstr>
      <vt:lpstr>Плюсы «Преследователя»:</vt:lpstr>
      <vt:lpstr>Хождение по ролям треугольника  выгодно всем его участникам, потому как подобное положение вещей позволяет:  1) Не брать на себя ответственность за свою жизнь и не решать свои проблемы. Ведь всегда виноват кто-то другой: для Жертвы – Агрессор, для Агрессора – Жертва, для Спасателя – Агрессор.  2) При этом каждый из участников имеет возможность получать яркие эмоции и повышать собственную значимость.</vt:lpstr>
      <vt:lpstr>Слайд 21</vt:lpstr>
      <vt:lpstr>Слайд 22</vt:lpstr>
      <vt:lpstr>Слайд 23</vt:lpstr>
      <vt:lpstr>Слайд 24</vt:lpstr>
    </vt:vector>
  </TitlesOfParts>
  <Company>МОУ СОШ № 6 Кстово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администрации Кстовского муниципального района МБОУ СОШ №6</dc:title>
  <dc:creator>Ольга Владимировна Белова</dc:creator>
  <cp:lastModifiedBy>Ольга Владимировна Белова</cp:lastModifiedBy>
  <cp:revision>23</cp:revision>
  <dcterms:created xsi:type="dcterms:W3CDTF">2015-01-26T09:31:29Z</dcterms:created>
  <dcterms:modified xsi:type="dcterms:W3CDTF">2015-03-25T12:42:53Z</dcterms:modified>
</cp:coreProperties>
</file>