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41925B-D5FD-4060-9CE5-31C82DC4D4DF}">
          <p14:sldIdLst>
            <p14:sldId id="256"/>
            <p14:sldId id="257"/>
            <p14:sldId id="259"/>
            <p14:sldId id="260"/>
            <p14:sldId id="262"/>
            <p14:sldId id="261"/>
            <p14:sldId id="263"/>
            <p14:sldId id="264"/>
            <p14:sldId id="265"/>
            <p14:sldId id="267"/>
          </p14:sldIdLst>
        </p14:section>
        <p14:section name="Раздел без заголовка" id="{78824A60-4369-47E2-AB21-4DF7D848985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6" autoAdjust="0"/>
  </p:normalViewPr>
  <p:slideViewPr>
    <p:cSldViewPr>
      <p:cViewPr varScale="1">
        <p:scale>
          <a:sx n="100" d="100"/>
          <a:sy n="100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уч.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10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62</c:v>
                </c:pt>
                <c:pt idx="2">
                  <c:v>62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4-42F2-8B5C-C1B9AB6982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 уч.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10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</c:v>
                </c:pt>
                <c:pt idx="1">
                  <c:v>53</c:v>
                </c:pt>
                <c:pt idx="2">
                  <c:v>42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4-42F2-8B5C-C1B9AB6982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2015-2016 уч.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10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80</c:v>
                </c:pt>
                <c:pt idx="1">
                  <c:v>64</c:v>
                </c:pt>
                <c:pt idx="2">
                  <c:v>65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E4-42F2-8B5C-C1B9AB698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703488"/>
        <c:axId val="40705024"/>
        <c:axId val="0"/>
      </c:bar3DChart>
      <c:catAx>
        <c:axId val="4070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705024"/>
        <c:crosses val="autoZero"/>
        <c:auto val="1"/>
        <c:lblAlgn val="ctr"/>
        <c:lblOffset val="100"/>
        <c:noMultiLvlLbl val="0"/>
      </c:catAx>
      <c:valAx>
        <c:axId val="4070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03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7-4E1D-BC78-758A201D26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г.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7-4E1D-BC78-758A201D26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67-4E1D-BC78-758A201D26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67-4E1D-BC78-758A201D2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1491072"/>
        <c:axId val="41492864"/>
        <c:axId val="39060352"/>
      </c:bar3DChart>
      <c:catAx>
        <c:axId val="4149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492864"/>
        <c:crosses val="autoZero"/>
        <c:auto val="1"/>
        <c:lblAlgn val="ctr"/>
        <c:lblOffset val="100"/>
        <c:noMultiLvlLbl val="0"/>
      </c:catAx>
      <c:valAx>
        <c:axId val="4149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91072"/>
        <c:crosses val="autoZero"/>
        <c:crossBetween val="between"/>
      </c:valAx>
      <c:serAx>
        <c:axId val="3906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4149286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9828-0C5B-4C48-8725-B6C30A8E36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4261-E6B9-401C-AA57-1B69F3A2C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0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3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0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1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4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3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3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0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9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3AC7-C365-42A9-875F-F129BA4D5E24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045D-29E0-4AA8-ADC0-C87C9624A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5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2" y="-762"/>
            <a:ext cx="9145016" cy="68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972" y="4476720"/>
            <a:ext cx="8352928" cy="175432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МБОУ СОШ № 6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г. Кстово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7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организовать полноценное гражданское и патриотическое воспитание учеников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8r8MLHn9DbE.jpg"/>
          <p:cNvPicPr>
            <a:picLocks noChangeAspect="1" noChangeArrowheads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457200" y="1700808"/>
            <a:ext cx="8229600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8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48827"/>
            <a:ext cx="4392488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Воспитание нравственного, ответственного, инициативного и компетентного гражданина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325"/>
            <a:ext cx="3810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079"/>
            <a:ext cx="4184031" cy="386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0751" y="345400"/>
            <a:ext cx="470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Задача школы: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5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преподавания истории в школе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907" r="2860"/>
          <a:stretch/>
        </p:blipFill>
        <p:spPr bwMode="auto">
          <a:xfrm>
            <a:off x="827584" y="1640667"/>
            <a:ext cx="7632848" cy="5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4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309563"/>
            <a:ext cx="9236076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82270" y="2967335"/>
            <a:ext cx="97085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Инновационная площадка НИРО 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Факультативные и элективные курсы</a:t>
            </a:r>
          </a:p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«Дни воинской славы России»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программы: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12776"/>
            <a:ext cx="4402832" cy="4741987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Иткин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Эдуард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Самуилович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dirty="0"/>
              <a:t>с</a:t>
            </a:r>
            <a:r>
              <a:rPr lang="ru-RU" dirty="0" smtClean="0"/>
              <a:t>тарший научный сотрудник </a:t>
            </a:r>
          </a:p>
          <a:p>
            <a:pPr marL="0" indent="0" algn="ctr">
              <a:buNone/>
            </a:pPr>
            <a:r>
              <a:rPr lang="ru-RU" dirty="0" smtClean="0"/>
              <a:t>ГБОУ ДПО НИРО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5719"/>
            <a:ext cx="3888432" cy="527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 программы: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4144" y="1124744"/>
            <a:ext cx="5328592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Углубленное изучение международных отношений России с зарубежными странами в </a:t>
            </a:r>
            <a:r>
              <a:rPr lang="en-US" dirty="0" smtClean="0"/>
              <a:t>XIII-XX</a:t>
            </a:r>
            <a:r>
              <a:rPr lang="ru-RU" dirty="0" smtClean="0"/>
              <a:t> вв.</a:t>
            </a:r>
          </a:p>
          <a:p>
            <a:r>
              <a:rPr lang="ru-RU" dirty="0" smtClean="0"/>
              <a:t>Подробно изучаются аспекты отечественной военной истории</a:t>
            </a:r>
          </a:p>
          <a:p>
            <a:r>
              <a:rPr lang="ru-RU" dirty="0" smtClean="0"/>
              <a:t>Подробное изучение событий основных </a:t>
            </a:r>
            <a:r>
              <a:rPr lang="ru-RU" dirty="0"/>
              <a:t>б</a:t>
            </a:r>
            <a:r>
              <a:rPr lang="ru-RU" dirty="0" smtClean="0"/>
              <a:t>итв</a:t>
            </a:r>
          </a:p>
          <a:p>
            <a:r>
              <a:rPr lang="ru-RU" dirty="0" smtClean="0"/>
              <a:t>Работа с персоналиями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837831" cy="285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40466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обучения учащихся 6-10 классах по истории с 2011 по 2014 уч. гг.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291550"/>
              </p:ext>
            </p:extLst>
          </p:nvPr>
        </p:nvGraphicFramePr>
        <p:xfrm>
          <a:off x="107504" y="1600200"/>
          <a:ext cx="8856984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5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часть курса «ДВСР» посвящена событиям Великой Отечественной войны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7725" y="1844824"/>
            <a:ext cx="4486275" cy="5013176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Возможность работать с документами и иллюстрациями</a:t>
            </a:r>
          </a:p>
          <a:p>
            <a:r>
              <a:rPr lang="ru-RU" dirty="0" smtClean="0"/>
              <a:t>Проблемные и оценочные задания</a:t>
            </a:r>
          </a:p>
          <a:p>
            <a:r>
              <a:rPr lang="ru-RU" dirty="0" smtClean="0"/>
              <a:t>Основа для подготовки к ЕГЭ по истории (задания А16 и А17)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6577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8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балл ЕГЭ по истории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650086"/>
              </p:ext>
            </p:extLst>
          </p:nvPr>
        </p:nvGraphicFramePr>
        <p:xfrm>
          <a:off x="0" y="1600200"/>
          <a:ext cx="91440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9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Проблемы преподавания истории в школе</vt:lpstr>
      <vt:lpstr>Презентация PowerPoint</vt:lpstr>
      <vt:lpstr>Автор программы:</vt:lpstr>
      <vt:lpstr>Достоинства программы:</vt:lpstr>
      <vt:lpstr>Качество обучения учащихся 6-10 классах по истории с 2011 по 2014 уч. гг.</vt:lpstr>
      <vt:lpstr>2 часть курса «ДВСР» посвящена событиям Великой Отечественной войны</vt:lpstr>
      <vt:lpstr>Средний балл ЕГЭ по истории </vt:lpstr>
      <vt:lpstr>Позволяет организовать полноценное гражданское и патриотическое воспитание учеников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2014-10-30T06:35:33Z</dcterms:created>
  <dcterms:modified xsi:type="dcterms:W3CDTF">2017-09-11T10:53:20Z</dcterms:modified>
</cp:coreProperties>
</file>