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1" r:id="rId2"/>
    <p:sldId id="256" r:id="rId3"/>
    <p:sldId id="257" r:id="rId4"/>
    <p:sldId id="259" r:id="rId5"/>
    <p:sldId id="266" r:id="rId6"/>
    <p:sldId id="265" r:id="rId7"/>
    <p:sldId id="267" r:id="rId8"/>
    <p:sldId id="268" r:id="rId9"/>
    <p:sldId id="269" r:id="rId10"/>
    <p:sldId id="279" r:id="rId11"/>
    <p:sldId id="270" r:id="rId12"/>
    <p:sldId id="271" r:id="rId13"/>
    <p:sldId id="275" r:id="rId14"/>
    <p:sldId id="276" r:id="rId15"/>
    <p:sldId id="277" r:id="rId16"/>
    <p:sldId id="273" r:id="rId17"/>
    <p:sldId id="278" r:id="rId18"/>
    <p:sldId id="280" r:id="rId19"/>
    <p:sldId id="27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3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2996A-A0DB-4CBC-BA9D-BAAF38CC0282}" type="datetimeFigureOut">
              <a:rPr lang="ru-RU"/>
              <a:pPr>
                <a:defRPr/>
              </a:pPr>
              <a:t>22.12.2014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71494-9CFA-4FB0-B875-809EA3459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969ED-3893-4802-AEE2-48D577D160D9}" type="datetimeFigureOut">
              <a:rPr lang="ru-RU"/>
              <a:pPr>
                <a:defRPr/>
              </a:pPr>
              <a:t>22.12.2014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C37FD-2F58-47E0-AE1F-668685045F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DF0AB-9CF4-463C-9A57-217DEB11C6F9}" type="datetimeFigureOut">
              <a:rPr lang="ru-RU"/>
              <a:pPr>
                <a:defRPr/>
              </a:pPr>
              <a:t>22.12.2014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4C151-7AEB-4892-AA01-C54E69BB74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2810C-2B16-4033-8F00-56C0E486D6AB}" type="datetimeFigureOut">
              <a:rPr lang="ru-RU"/>
              <a:pPr>
                <a:defRPr/>
              </a:pPr>
              <a:t>22.12.2014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C1EBD-FB42-4345-A803-CB7D35F2B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043EC-1273-4A02-B3ED-54706962975D}" type="datetimeFigureOut">
              <a:rPr lang="ru-RU"/>
              <a:pPr>
                <a:defRPr/>
              </a:pPr>
              <a:t>22.12.2014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871BA-340F-490C-AC0E-FE6049AA6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E6455-E553-4F0B-B51C-A59A39ED5140}" type="datetimeFigureOut">
              <a:rPr lang="ru-RU"/>
              <a:pPr>
                <a:defRPr/>
              </a:pPr>
              <a:t>22.12.2014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1840C-3DE2-410F-BB71-FE56D5A03E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B6700-14BC-4DF5-9613-E6CE8F9F1DCE}" type="datetimeFigureOut">
              <a:rPr lang="ru-RU"/>
              <a:pPr>
                <a:defRPr/>
              </a:pPr>
              <a:t>22.12.2014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5D243-0AC5-4074-B8A2-E97E85A80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F4723-1204-40E8-9A8B-D3A959FAE69E}" type="datetimeFigureOut">
              <a:rPr lang="ru-RU"/>
              <a:pPr>
                <a:defRPr/>
              </a:pPr>
              <a:t>22.12.2014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F5059-1529-4C97-96A3-818BA37D1F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4E209-AA52-4782-ABF0-391BE89ABC10}" type="datetimeFigureOut">
              <a:rPr lang="ru-RU"/>
              <a:pPr>
                <a:defRPr/>
              </a:pPr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D1628-D1D7-4468-8354-AD16545765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58A3A-458F-4C41-8411-7ED5637733DF}" type="datetimeFigureOut">
              <a:rPr lang="ru-RU"/>
              <a:pPr>
                <a:defRPr/>
              </a:pPr>
              <a:t>22.12.2014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81646-75D1-4B5B-87EA-E2E3CFA17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DD94E-D823-4732-95DD-4024C617648A}" type="datetimeFigureOut">
              <a:rPr lang="ru-RU"/>
              <a:pPr>
                <a:defRPr/>
              </a:pPr>
              <a:t>22.12.2014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CF359-22BB-4700-A359-4843721102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D2AA39-BDDA-456A-B4F4-F6A5C87234D5}" type="datetimeFigureOut">
              <a:rPr lang="ru-RU"/>
              <a:pPr>
                <a:defRPr/>
              </a:pPr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2F1BA7-33F6-435F-A694-BA84DCD2B7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ob.ru/uaynhold_b_j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2296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Департамент образования администрации Кстовского муниципального района</a:t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МБОУ СОШ №6</a:t>
            </a:r>
            <a:endParaRPr lang="ru-RU" sz="2800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342744" cy="439248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Муниципальный ресурсный центр.</a:t>
            </a:r>
          </a:p>
          <a:p>
            <a:pPr algn="ctr"/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Направление: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</a:t>
            </a:r>
            <a:r>
              <a:rPr lang="ru-RU" b="1" dirty="0" smtClean="0"/>
              <a:t>«Организация коррекционной работы и </a:t>
            </a:r>
            <a:r>
              <a:rPr lang="ru-RU" b="1" dirty="0" err="1" smtClean="0"/>
              <a:t>психолого</a:t>
            </a:r>
            <a:r>
              <a:rPr lang="ru-RU" b="1" dirty="0" smtClean="0"/>
              <a:t> - педагогического сопровождения с участниками образовательного процесса в общеобразовательной школе»</a:t>
            </a:r>
            <a:endParaRPr lang="ru-RU" dirty="0" smtClean="0"/>
          </a:p>
          <a:p>
            <a:pPr algn="ctr"/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Семинар по теме: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«Созависимость как фактор риска в педагогической профессии.»</a:t>
            </a:r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Кстово, ноябрь 2014 года.</a:t>
            </a:r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реагирования на травму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AutoNum type="arabicPeriod"/>
            </a:pPr>
            <a:r>
              <a:rPr lang="ru-RU" dirty="0" err="1" smtClean="0"/>
              <a:t>Гипервозбуждение</a:t>
            </a:r>
            <a:r>
              <a:rPr lang="ru-RU" dirty="0" smtClean="0"/>
              <a:t> (очень растет энергия)</a:t>
            </a:r>
          </a:p>
          <a:p>
            <a:pPr marL="650875" indent="-514350">
              <a:buAutoNum type="arabicPeriod"/>
            </a:pPr>
            <a:r>
              <a:rPr lang="ru-RU" dirty="0" smtClean="0"/>
              <a:t>«Сжатие» (человек как бы сжимается)</a:t>
            </a:r>
          </a:p>
          <a:p>
            <a:pPr marL="650875" indent="-514350">
              <a:buAutoNum type="arabicPeriod"/>
            </a:pPr>
            <a:r>
              <a:rPr lang="ru-RU" dirty="0" smtClean="0"/>
              <a:t>Диссоциация (человек перестает чувствовать, «отрывается» от реальности, чтобы не испытывать непереносимые чувства)</a:t>
            </a:r>
          </a:p>
          <a:p>
            <a:pPr marL="650875" indent="-514350">
              <a:buAutoNum type="arabicPeriod"/>
            </a:pPr>
            <a:r>
              <a:rPr lang="ru-RU" dirty="0" smtClean="0"/>
              <a:t>Оцепенение.</a:t>
            </a:r>
          </a:p>
          <a:p>
            <a:pPr marL="650875" indent="-514350">
              <a:buNone/>
            </a:pPr>
            <a:r>
              <a:rPr lang="ru-RU" dirty="0" smtClean="0"/>
              <a:t>На 3,4 этапах человек часто может получить повторную травмацию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Задание для участников семинара</a:t>
            </a:r>
            <a:endParaRPr lang="ru-RU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457200" y="2205038"/>
            <a:ext cx="8291513" cy="410368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endParaRPr lang="ru-RU" dirty="0" smtClean="0"/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1.Методом «мозгового штурма» создать список возможных  травм, произошедших в жизни человека, которые, в конечном итоге,  могли привести  к  формированию </a:t>
            </a:r>
            <a:r>
              <a:rPr lang="ru-RU" dirty="0" err="1" smtClean="0"/>
              <a:t>созависимости</a:t>
            </a:r>
            <a:r>
              <a:rPr lang="ru-RU" dirty="0" smtClean="0"/>
              <a:t>.</a:t>
            </a:r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2. Подумать, к формированию какого  созависимого состояния приводит та или иная травма.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80920" cy="468052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Обучаясь под руководством  созависимого педагога, ребёнок в школе также может быть  травмирован или получить повторную травмацию.</a:t>
            </a:r>
            <a:endParaRPr lang="ru-RU" sz="2800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4500563" y="5876925"/>
            <a:ext cx="730250" cy="2444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sz="8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2913" cy="2016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903912"/>
          </a:xfrm>
        </p:spPr>
        <p:txBody>
          <a:bodyPr>
            <a:normAutofit/>
          </a:bodyPr>
          <a:lstStyle/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u="sng" dirty="0" smtClean="0">
                <a:solidFill>
                  <a:schemeClr val="accent3">
                    <a:lumMod val="75000"/>
                  </a:schemeClr>
                </a:solidFill>
              </a:rPr>
              <a:t>Риски для детей, обучаемых </a:t>
            </a:r>
            <a:r>
              <a:rPr lang="ru-RU" u="sng" dirty="0" err="1" smtClean="0">
                <a:solidFill>
                  <a:schemeClr val="accent3">
                    <a:lumMod val="75000"/>
                  </a:schemeClr>
                </a:solidFill>
              </a:rPr>
              <a:t>созависимым</a:t>
            </a:r>
            <a:r>
              <a:rPr lang="ru-RU" u="sng" dirty="0" smtClean="0">
                <a:solidFill>
                  <a:schemeClr val="accent3">
                    <a:lumMod val="75000"/>
                  </a:schemeClr>
                </a:solidFill>
              </a:rPr>
              <a:t> педагогом,  с преобладающей  ролью «преследователь»: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i="1" dirty="0" smtClean="0"/>
              <a:t>токсический стыд </a:t>
            </a:r>
            <a:r>
              <a:rPr lang="ru-RU" dirty="0" smtClean="0"/>
              <a:t>в результате унижений, направленных на личность ребёнка, а не на  его поведение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i="1" dirty="0" smtClean="0"/>
              <a:t>страх</a:t>
            </a:r>
            <a:r>
              <a:rPr lang="ru-RU" dirty="0" smtClean="0"/>
              <a:t>  в результате агрессивного поведения, тона учителя;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i="1" dirty="0" smtClean="0"/>
              <a:t>неуверенность в себе</a:t>
            </a:r>
            <a:r>
              <a:rPr lang="ru-RU" dirty="0" smtClean="0"/>
              <a:t>, своих действиях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i="1" dirty="0" smtClean="0"/>
              <a:t>искажённый «образ Я» </a:t>
            </a:r>
            <a:r>
              <a:rPr lang="ru-RU" dirty="0" smtClean="0"/>
              <a:t>как результат прикрепления  «ярлыков», программирования негативного будущего.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b="0" u="sng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Риски для детей, </a:t>
            </a:r>
            <a:br>
              <a:rPr lang="ru-RU" sz="3100" b="0" u="sng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</a:br>
            <a:r>
              <a:rPr lang="ru-RU" sz="3100" b="0" u="sng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обучаемых </a:t>
            </a:r>
            <a:r>
              <a:rPr lang="ru-RU" sz="3100" b="0" u="sng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созависимым</a:t>
            </a:r>
            <a:r>
              <a:rPr lang="ru-RU" sz="3100" b="0" u="sng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 педагогом,  с преобладающей  ролью «спасатель»:</a:t>
            </a:r>
            <a:r>
              <a:rPr lang="ru-RU" u="sng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u="sng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dirty="0"/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4103687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mtClean="0"/>
              <a:t>сохранение инфантильной позиции, неумение быть  самостоятельным</a:t>
            </a:r>
          </a:p>
          <a:p>
            <a:pPr>
              <a:buFontTx/>
              <a:buChar char="-"/>
            </a:pPr>
            <a:r>
              <a:rPr lang="ru-RU" smtClean="0"/>
              <a:t>отсутствие такой черты как  ответственность за свои поступки, их последствия, свою жизнь.</a:t>
            </a:r>
          </a:p>
          <a:p>
            <a:pPr>
              <a:buFontTx/>
              <a:buChar char="-"/>
            </a:pPr>
            <a:r>
              <a:rPr lang="ru-RU" smtClean="0"/>
              <a:t>запрет на  выражение таких чувств как злость, страх, стыд, вина (меня ведь спасают, значит я должен быть только благодарен)</a:t>
            </a:r>
          </a:p>
          <a:p>
            <a:pPr>
              <a:buFontTx/>
              <a:buChar char="-"/>
            </a:pPr>
            <a:endParaRPr lang="ru-RU" smtClean="0"/>
          </a:p>
          <a:p>
            <a:pPr>
              <a:buFontTx/>
              <a:buChar char="-"/>
            </a:pPr>
            <a:endParaRPr lang="ru-RU" smtClean="0"/>
          </a:p>
          <a:p>
            <a:pPr>
              <a:buFontTx/>
              <a:buChar char="-"/>
            </a:pPr>
            <a:endParaRPr lang="ru-RU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0" u="sng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Риски для детей, </a:t>
            </a:r>
            <a:br>
              <a:rPr lang="ru-RU" sz="2400" b="0" u="sng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ru-RU" sz="2400" b="0" u="sng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обучаемых </a:t>
            </a:r>
            <a:r>
              <a:rPr lang="ru-RU" sz="2400" b="0" u="sng" dirty="0" err="1" smtClean="0">
                <a:solidFill>
                  <a:schemeClr val="accent6">
                    <a:lumMod val="50000"/>
                  </a:schemeClr>
                </a:solidFill>
                <a:effectLst/>
              </a:rPr>
              <a:t>созависимым</a:t>
            </a:r>
            <a:r>
              <a:rPr lang="ru-RU" sz="2400" b="0" u="sng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 педагогом,  с преобладающей  ролью « жертва»:</a:t>
            </a:r>
            <a:r>
              <a:rPr lang="ru-RU" sz="2400" u="sng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/>
            </a:r>
            <a:br>
              <a:rPr lang="ru-RU" sz="2400" u="sng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endParaRPr lang="ru-RU" sz="24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268413"/>
            <a:ext cx="8785225" cy="5256212"/>
          </a:xfrm>
        </p:spPr>
        <p:txBody>
          <a:bodyPr>
            <a:normAutofit fontScale="92500"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dirty="0" smtClean="0"/>
              <a:t>постоянное ощущение чувства вины (это все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из –за меня)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dirty="0" smtClean="0"/>
              <a:t>хроническая тревога как следствие отсутствия взрослого, на которого можно «опереться».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dirty="0" smtClean="0"/>
              <a:t>принятие на себя «ролей», не свойственных возрасту ребёнка , например, роли «спасателя»,защитника.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dirty="0" smtClean="0"/>
              <a:t>накопление таких чувств как бессилие, раздражение, злость и «запрет» на их выражение. (ей же и так плохо, а еще и я сейчас начну…).Часто как результат –асоциальное поведение.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dirty="0" smtClean="0"/>
              <a:t>частое недоумение: «И как я на это согласилась?»,т.к. созависимый очень мягко, но упорно продавливает границы.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Созависимость как фактор риска </a:t>
            </a:r>
            <a:br>
              <a:rPr lang="ru-RU" dirty="0" smtClean="0"/>
            </a:br>
            <a:r>
              <a:rPr lang="ru-RU" dirty="0" smtClean="0"/>
              <a:t>в педагогической профессии.</a:t>
            </a:r>
            <a:endParaRPr lang="ru-RU" dirty="0"/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539552" y="1340768"/>
            <a:ext cx="7859215" cy="499715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u="sng" dirty="0" smtClean="0"/>
              <a:t>Риски для созависимого педагога:</a:t>
            </a:r>
          </a:p>
          <a:p>
            <a:pPr>
              <a:buFontTx/>
              <a:buChar char="-"/>
            </a:pPr>
            <a:r>
              <a:rPr lang="ru-RU" sz="2400" i="1" dirty="0" smtClean="0"/>
              <a:t>депрессивные состояния </a:t>
            </a:r>
            <a:r>
              <a:rPr lang="ru-RU" sz="2400" dirty="0" smtClean="0"/>
              <a:t>как результат зависимости личной и  профессиональной самооценки  только от мнения других людей</a:t>
            </a:r>
          </a:p>
          <a:p>
            <a:pPr>
              <a:buFontTx/>
              <a:buChar char="-"/>
            </a:pPr>
            <a:r>
              <a:rPr lang="ru-RU" sz="2400" i="1" dirty="0" smtClean="0"/>
              <a:t>различные психосоматические  заболевания </a:t>
            </a:r>
            <a:r>
              <a:rPr lang="ru-RU" sz="2400" dirty="0" smtClean="0"/>
              <a:t>как следствие неумения распознавать и выражать свои чувства</a:t>
            </a:r>
          </a:p>
          <a:p>
            <a:pPr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i="1" dirty="0" smtClean="0"/>
              <a:t>«притягивание» к себе проблем, конфликтов </a:t>
            </a:r>
            <a:r>
              <a:rPr lang="ru-RU" sz="2400" dirty="0" smtClean="0"/>
              <a:t>с детьми, родителями, коллегами как следствие неумения жить без проблем 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Monotype Corsiva" pitchFamily="66" charset="0"/>
              </a:rPr>
              <a:t>выполнение лишних задач и обязанностей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Monotype Corsiva" pitchFamily="66" charset="0"/>
              </a:rPr>
              <a:t>низкое качество собственной жизни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Monotype Corsiva" pitchFamily="66" charset="0"/>
              </a:rPr>
              <a:t>отсутствие теплых эмоциональных контактов</a:t>
            </a:r>
          </a:p>
          <a:p>
            <a:pPr>
              <a:buFont typeface="Wingdings 2" pitchFamily="18" charset="2"/>
              <a:buNone/>
            </a:pPr>
            <a:endParaRPr lang="ru-RU" sz="2400" dirty="0" smtClean="0"/>
          </a:p>
          <a:p>
            <a:pPr>
              <a:buFont typeface="Wingdings 2" pitchFamily="18" charset="2"/>
              <a:buNone/>
            </a:pPr>
            <a:endParaRPr lang="ru-RU" dirty="0" smtClean="0"/>
          </a:p>
          <a:p>
            <a:pPr>
              <a:buFont typeface="Wingdings 2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301608" cy="19350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Есть ли выход?</a:t>
            </a:r>
            <a:endParaRPr lang="ru-RU" dirty="0"/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8100391" y="5877272"/>
            <a:ext cx="597521" cy="460028"/>
          </a:xfrm>
        </p:spPr>
        <p:txBody>
          <a:bodyPr/>
          <a:lstStyle/>
          <a:p>
            <a:endParaRPr lang="ru-RU" sz="8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Выходы из </a:t>
            </a:r>
            <a:r>
              <a:rPr lang="ru-RU" dirty="0" err="1" smtClean="0"/>
              <a:t>созависимости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u="sng" dirty="0" smtClean="0"/>
              <a:t>Обучаться жить осознанно через:</a:t>
            </a:r>
          </a:p>
          <a:p>
            <a:r>
              <a:rPr lang="ru-RU" dirty="0" smtClean="0"/>
              <a:t>- самообразование</a:t>
            </a:r>
          </a:p>
          <a:p>
            <a:r>
              <a:rPr lang="ru-RU" dirty="0" smtClean="0"/>
              <a:t>- личную терапию</a:t>
            </a:r>
          </a:p>
          <a:p>
            <a:r>
              <a:rPr lang="ru-RU" dirty="0" smtClean="0"/>
              <a:t>- посещение групповых </a:t>
            </a:r>
            <a:r>
              <a:rPr lang="ru-RU" dirty="0" smtClean="0"/>
              <a:t>занятий (</a:t>
            </a:r>
            <a:r>
              <a:rPr lang="ru-RU" smtClean="0"/>
              <a:t>терапевтических групп)</a:t>
            </a:r>
            <a:endParaRPr lang="ru-RU" dirty="0" smtClean="0"/>
          </a:p>
          <a:p>
            <a:r>
              <a:rPr lang="ru-RU" dirty="0" smtClean="0"/>
              <a:t>- духовную работу над собой</a:t>
            </a:r>
          </a:p>
          <a:p>
            <a:r>
              <a:rPr lang="ru-RU" u="sng" dirty="0" smtClean="0"/>
              <a:t>2.Выход из ролей «треугольника»</a:t>
            </a:r>
          </a:p>
          <a:p>
            <a:r>
              <a:rPr lang="ru-RU" dirty="0" smtClean="0"/>
              <a:t>«преследователь» – во «взрослого»</a:t>
            </a:r>
          </a:p>
          <a:p>
            <a:r>
              <a:rPr lang="ru-RU" dirty="0" smtClean="0"/>
              <a:t>«жертва» - в «ученика»</a:t>
            </a:r>
          </a:p>
          <a:p>
            <a:r>
              <a:rPr lang="ru-RU" dirty="0" smtClean="0"/>
              <a:t>«спасатель» - в «учителя»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Литература по теории созависимости.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dirty="0" smtClean="0"/>
              <a:t>1.</a:t>
            </a:r>
            <a:r>
              <a:rPr lang="ru-RU" sz="2400" b="1" dirty="0" smtClean="0"/>
              <a:t> </a:t>
            </a:r>
            <a:r>
              <a:rPr lang="ru-RU" sz="2400" dirty="0" smtClean="0"/>
              <a:t>В. </a:t>
            </a:r>
            <a:r>
              <a:rPr lang="ru-RU" sz="2400" dirty="0" err="1" smtClean="0"/>
              <a:t>Москаленко</a:t>
            </a:r>
            <a:r>
              <a:rPr lang="ru-RU" sz="2400" dirty="0" smtClean="0"/>
              <a:t>: "Созависимость: характеристики и практика преодоления"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dirty="0" smtClean="0"/>
              <a:t>2. В </a:t>
            </a:r>
            <a:r>
              <a:rPr lang="ru-RU" sz="2400" dirty="0" err="1" smtClean="0"/>
              <a:t>Москаленко</a:t>
            </a:r>
            <a:r>
              <a:rPr lang="ru-RU" sz="2400" dirty="0" smtClean="0"/>
              <a:t> «Когда любви слишком много»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dirty="0" smtClean="0"/>
              <a:t>3.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Б.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Уайнхолд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Д.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Уайнхолд</a:t>
            </a:r>
            <a:r>
              <a:rPr lang="ru-RU" sz="2400" dirty="0" smtClean="0">
                <a:hlinkClick r:id="rId2" tooltip="Уайнхолд Берри, Уайнхолд Дженей — книги"/>
              </a:rPr>
              <a:t> </a:t>
            </a:r>
            <a:r>
              <a:rPr lang="ru-RU" sz="2400" dirty="0" smtClean="0"/>
              <a:t>«Освобождение от созависимости»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dirty="0" smtClean="0"/>
              <a:t>4. В.Н. Вишнев, В.А. Цыганков «Преодоление созависимости» (пособие для членов семьи пьющего человека)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dirty="0" smtClean="0"/>
              <a:t>5. Священник Алексей Мороз, В. Цыганков «Исцели меня, господи!» (преодоление патологических зависимостей)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dirty="0" smtClean="0"/>
              <a:t>6.  </a:t>
            </a:r>
            <a:r>
              <a:rPr lang="ru-RU" sz="2400" smtClean="0"/>
              <a:t>Питер А.Левин  «</a:t>
            </a:r>
            <a:r>
              <a:rPr lang="ru-RU" sz="2400" dirty="0" smtClean="0"/>
              <a:t>Исцеление </a:t>
            </a:r>
            <a:r>
              <a:rPr lang="ru-RU" sz="2400" smtClean="0"/>
              <a:t>от травмы»</a:t>
            </a:r>
            <a:endParaRPr lang="ru-RU" sz="2400" dirty="0" smtClean="0"/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29600" cy="140932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Определение созависимости </a:t>
            </a:r>
            <a:endParaRPr lang="ru-RU" u="sng" dirty="0">
              <a:solidFill>
                <a:schemeClr val="accent2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2636838"/>
            <a:ext cx="7272338" cy="21129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Созависимость – это специфическое  внутреннее состояние человека, в результате которого возникает сильная  поглощенность и озабоченность другим человеком, проявляющаяся в деструктивном поведении.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Разберем  определение «</a:t>
            </a:r>
            <a:r>
              <a:rPr lang="ru-RU" dirty="0" err="1" smtClean="0"/>
              <a:t>созависимость</a:t>
            </a:r>
            <a:r>
              <a:rPr lang="ru-RU" dirty="0" smtClean="0"/>
              <a:t>» по частям.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2060575"/>
            <a:ext cx="8064500" cy="4176713"/>
          </a:xfrm>
        </p:spPr>
        <p:txBody>
          <a:bodyPr>
            <a:normAutofit fontScale="70000" lnSpcReduction="20000"/>
          </a:bodyPr>
          <a:lstStyle/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1. </a:t>
            </a:r>
            <a:r>
              <a:rPr lang="ru-RU" sz="4200" dirty="0" smtClean="0"/>
              <a:t>Созависимость – это специфическое  внутреннее  </a:t>
            </a:r>
            <a:r>
              <a:rPr lang="ru-RU" sz="4200" u="sng" dirty="0" smtClean="0"/>
              <a:t>состояние.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4200" dirty="0" smtClean="0"/>
              <a:t> </a:t>
            </a:r>
            <a:r>
              <a:rPr lang="ru-RU" sz="3400" dirty="0" smtClean="0"/>
              <a:t>Данное состояние  обычно характеризуется: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400" dirty="0" smtClean="0"/>
              <a:t>-    неустойчивой, склонной к снижению самооценкой;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400" dirty="0" smtClean="0"/>
              <a:t>-    переполненностью чувствами агрессивно- фобического ряда: тревогой, страхом, злостью, обидами.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400" dirty="0" smtClean="0"/>
              <a:t>-    нечёткими психологическими границами;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3400" dirty="0" smtClean="0"/>
              <a:t>-    преобладанием негативного  мышления;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3400" dirty="0" smtClean="0"/>
              <a:t>наличием преобладающих психологических защит, таких как проекция, всемогущий контроль, слияние, вытеснение, интроекция, ретрофлексия.</a:t>
            </a:r>
          </a:p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endParaRPr lang="ru-RU" sz="4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u="sng" dirty="0" err="1" smtClean="0"/>
              <a:t>Созависимое</a:t>
            </a:r>
            <a:r>
              <a:rPr lang="ru-RU" u="sng" dirty="0" smtClean="0"/>
              <a:t> поведение</a:t>
            </a:r>
            <a:endParaRPr lang="ru-RU" u="sng" dirty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70852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dirty="0" err="1" smtClean="0"/>
              <a:t>Созависимое</a:t>
            </a:r>
            <a:r>
              <a:rPr lang="ru-RU" dirty="0" smtClean="0"/>
              <a:t> поведение проявляется</a:t>
            </a:r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в 3-х ролях:</a:t>
            </a:r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 «жертва», «спасатель», «преследователь».</a:t>
            </a:r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(«Треугольник </a:t>
            </a:r>
            <a:r>
              <a:rPr lang="ru-RU" dirty="0" err="1" smtClean="0"/>
              <a:t>Карпмана</a:t>
            </a:r>
            <a:r>
              <a:rPr lang="ru-RU" dirty="0" smtClean="0"/>
              <a:t>» или </a:t>
            </a:r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«треугольник власти»).</a:t>
            </a:r>
          </a:p>
          <a:p>
            <a:pPr algn="ctr">
              <a:buFont typeface="Wingdings 2" pitchFamily="18" charset="2"/>
              <a:buNone/>
            </a:pPr>
            <a:endParaRPr lang="ru-RU" dirty="0" smtClean="0"/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У каждого созависимого есть преобладающая роль, </a:t>
            </a:r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но пребывать он может периодически в каждой, двигаясь по «треугольнику».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Данное поведение является деструктивным (разрушающим)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600200"/>
            <a:ext cx="8785225" cy="4708525"/>
          </a:xfrm>
        </p:spPr>
        <p:txBody>
          <a:bodyPr>
            <a:normAutofit fontScale="92500" lnSpcReduction="20000"/>
          </a:bodyPr>
          <a:lstStyle/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Оно не решает проблемы и разрушает  как самого созависимого, так и того, кто находится во взаимоотношениях с ним.</a:t>
            </a:r>
          </a:p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Кроме того, данное поведение: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-   формирует неспособность к созданию близких, теплых     отношений;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dirty="0" smtClean="0"/>
              <a:t>делает неадекватной  самооценку другого человека;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dirty="0" smtClean="0"/>
              <a:t>разрушает образ Я того, кто в контакте с </a:t>
            </a:r>
            <a:r>
              <a:rPr lang="ru-RU" dirty="0" err="1" smtClean="0"/>
              <a:t>созависимым</a:t>
            </a:r>
            <a:r>
              <a:rPr lang="ru-RU" dirty="0" smtClean="0"/>
              <a:t>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dirty="0" smtClean="0"/>
              <a:t>погружает и удерживает другого человека в следующих чувствах: стыд, вина, злость, обида;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dirty="0" smtClean="0"/>
              <a:t>формирует деструктивное поведение у другого человека (зависимое, асоциальное, </a:t>
            </a:r>
            <a:r>
              <a:rPr lang="ru-RU" dirty="0" err="1" smtClean="0"/>
              <a:t>антисоциальное</a:t>
            </a:r>
            <a:r>
              <a:rPr lang="ru-RU" dirty="0" smtClean="0"/>
              <a:t>).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Пример  движения по «треугольнику»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557338"/>
            <a:ext cx="8362950" cy="5040312"/>
          </a:xfrm>
        </p:spPr>
        <p:txBody>
          <a:bodyPr>
            <a:normAutofit fontScale="77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100" dirty="0" smtClean="0"/>
              <a:t>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100" dirty="0" smtClean="0"/>
              <a:t> </a:t>
            </a:r>
            <a:r>
              <a:rPr lang="ru-RU" sz="2100" dirty="0" err="1" smtClean="0"/>
              <a:t>Созависимую</a:t>
            </a:r>
            <a:r>
              <a:rPr lang="ru-RU" sz="2100" dirty="0" smtClean="0"/>
              <a:t> маму вызывает классный руководитель по поводу плохого поведения сына. Она приходит в школу уже в </a:t>
            </a:r>
            <a:r>
              <a:rPr lang="ru-RU" sz="2100" u="sng" dirty="0" smtClean="0"/>
              <a:t>позиции «жертвы», </a:t>
            </a:r>
            <a:r>
              <a:rPr lang="ru-RU" sz="2100" dirty="0" smtClean="0"/>
              <a:t>так как обостряется её хроническое состояние, о котором говорилось выше.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100" dirty="0" smtClean="0"/>
              <a:t>Её встречает учитель и разговаривает  из </a:t>
            </a:r>
            <a:r>
              <a:rPr lang="ru-RU" sz="2100" u="sng" dirty="0" smtClean="0"/>
              <a:t>роли «спасателя»: </a:t>
            </a:r>
            <a:r>
              <a:rPr lang="ru-RU" sz="2100" dirty="0" smtClean="0"/>
              <a:t>ребёнку нужно уделять много внимания, контролировать как он делает уроки, как собирает портфель, с кем общается, записать его в кружок или секцию.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100" dirty="0" smtClean="0"/>
              <a:t>Мама из роли «жертвы» переходит в </a:t>
            </a:r>
            <a:r>
              <a:rPr lang="ru-RU" sz="2100" u="sng" dirty="0" smtClean="0"/>
              <a:t>роль «спасателя» </a:t>
            </a:r>
            <a:r>
              <a:rPr lang="ru-RU" sz="2100" dirty="0" smtClean="0"/>
              <a:t>и дома начинает делать то, что посоветовал учитель. В результате этих действий ничего не меняется в ситуации, так как проблема и его потребности  ребенка не ясны, реальной помощи ребенок не получает. Учитель и мама проективно заботятся о своих  потребностях.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100" dirty="0" smtClean="0"/>
              <a:t>Поведение не улучшается, может быть даже ухудшается.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100" dirty="0" smtClean="0"/>
              <a:t>Маму вызывают еще раз. На этот раз учитель говорит не из роли спасателя, а из </a:t>
            </a:r>
            <a:r>
              <a:rPr lang="ru-RU" sz="2100" u="sng" dirty="0" smtClean="0"/>
              <a:t>роли «преследователя»</a:t>
            </a:r>
            <a:r>
              <a:rPr lang="ru-RU" sz="2100" dirty="0" smtClean="0"/>
              <a:t>. Основное послание учителя: </a:t>
            </a:r>
            <a:r>
              <a:rPr lang="en-US" sz="2100" dirty="0" smtClean="0"/>
              <a:t>“</a:t>
            </a:r>
            <a:r>
              <a:rPr lang="ru-RU" sz="2100" dirty="0" smtClean="0"/>
              <a:t>Вы плохая мама</a:t>
            </a:r>
            <a:r>
              <a:rPr lang="en-US" sz="2100" dirty="0" smtClean="0"/>
              <a:t>”</a:t>
            </a:r>
            <a:r>
              <a:rPr lang="ru-RU" sz="2100" dirty="0" smtClean="0"/>
              <a:t>. Мама возвращается домой в угнетенном состоянии  и становится  </a:t>
            </a:r>
            <a:r>
              <a:rPr lang="ru-RU" sz="2100" u="sng" dirty="0" smtClean="0"/>
              <a:t>«преследователем».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100" u="sng" dirty="0" smtClean="0"/>
              <a:t>Она </a:t>
            </a:r>
            <a:r>
              <a:rPr lang="ru-RU" sz="2100" dirty="0" smtClean="0"/>
              <a:t> выливает свое состояние на ребенка способом, зависящим от уровня культуры (от крика и унижений, до физического насилия). Ребенок начинает в ответ агрессивно защищаться. Мама ,испытывая бессилие, переходит в </a:t>
            </a:r>
            <a:r>
              <a:rPr lang="ru-RU" sz="2100" u="sng" dirty="0" smtClean="0"/>
              <a:t>позицию </a:t>
            </a:r>
            <a:r>
              <a:rPr lang="en-US" sz="2100" u="sng" dirty="0" smtClean="0"/>
              <a:t>“</a:t>
            </a:r>
            <a:r>
              <a:rPr lang="ru-RU" sz="2100" u="sng" dirty="0" smtClean="0"/>
              <a:t>жертвы</a:t>
            </a:r>
            <a:r>
              <a:rPr lang="en-US" sz="2100" u="sng" dirty="0" smtClean="0"/>
              <a:t>”</a:t>
            </a:r>
            <a:r>
              <a:rPr lang="ru-RU" sz="2100" dirty="0" smtClean="0"/>
              <a:t>, сетуя на судьбу, ребенка, мужа. Ребенок начинает  чувствовать  вину, давит в себе агрессию и начинает спасать мать.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100" dirty="0" smtClean="0"/>
              <a:t>Мама удовлетворила все свои потребности: в поддержке, в признании, отреагировала все свои эмоции.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Задание для участников семинара</a:t>
            </a:r>
            <a:endParaRPr lang="ru-RU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323850" y="2133600"/>
            <a:ext cx="8229600" cy="19716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4800" dirty="0" smtClean="0"/>
              <a:t>Какие «выгоды» созависимый получает от пребывания в каждой роли, двигаясь по «треугольнику»?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57504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Психическая травма как причина возникновения созависимости.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68313" y="2349500"/>
            <a:ext cx="8229600" cy="3455988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mtClean="0"/>
              <a:t>Термин «психическая травма» подразумевает вред, нанесённый психическому здоровью человека в результате интенсивного влияния неблагоприятных факторов среды или остроэмоциональных, стрессовых воздействий других людей на его психику.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Виды травм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u="sng" smtClean="0"/>
              <a:t>Выделяются следующие виды травм:</a:t>
            </a:r>
            <a:endParaRPr lang="ru-RU" smtClean="0"/>
          </a:p>
          <a:p>
            <a:pPr algn="ctr">
              <a:buFont typeface="Wingdings 2" pitchFamily="18" charset="2"/>
              <a:buNone/>
            </a:pP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• травмы развития, произошедшие в детском возрасте и повлиявшие на ход личностного развития индивида.</a:t>
            </a:r>
          </a:p>
          <a:p>
            <a:pPr algn="ctr">
              <a:buFont typeface="Wingdings 2" pitchFamily="18" charset="2"/>
              <a:buNone/>
            </a:pPr>
            <a:r>
              <a:rPr lang="ru-RU" smtClean="0"/>
              <a:t>• шоковые, или травмы угрозы жизни;</a:t>
            </a:r>
            <a:br>
              <a:rPr lang="ru-RU" smtClean="0"/>
            </a:br>
            <a:r>
              <a:rPr lang="ru-RU" smtClean="0"/>
              <a:t>• эмоциональные, или травмы, связанные с эмоциональными переживаниями горя, потери, конфликтов и пр.;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562</TotalTime>
  <Words>1169</Words>
  <Application>Microsoft Office PowerPoint</Application>
  <PresentationFormat>Экран (4:3)</PresentationFormat>
  <Paragraphs>115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Апекс</vt:lpstr>
      <vt:lpstr>Департамент образования администрации Кстовского муниципального района МБОУ СОШ №6</vt:lpstr>
      <vt:lpstr>Определение созависимости </vt:lpstr>
      <vt:lpstr>Разберем  определение «созависимость» по частям.</vt:lpstr>
      <vt:lpstr>Созависимое поведение</vt:lpstr>
      <vt:lpstr>Данное поведение является деструктивным (разрушающим)</vt:lpstr>
      <vt:lpstr>Пример  движения по «треугольнику»</vt:lpstr>
      <vt:lpstr>Задание для участников семинара</vt:lpstr>
      <vt:lpstr>  Психическая травма как причина возникновения созависимости. </vt:lpstr>
      <vt:lpstr>Виды травм</vt:lpstr>
      <vt:lpstr>Этапы реагирования на травму</vt:lpstr>
      <vt:lpstr>Задание для участников семинара</vt:lpstr>
      <vt:lpstr>Обучаясь под руководством  созависимого педагога, ребёнок в школе также может быть  травмирован или получить повторную травмацию.</vt:lpstr>
      <vt:lpstr>Слайд 13</vt:lpstr>
      <vt:lpstr>Риски для детей,  обучаемых созависимым педагогом,  с преобладающей  ролью «спасатель»: </vt:lpstr>
      <vt:lpstr>Риски для детей,  обучаемых созависимым педагогом,  с преобладающей  ролью « жертва»: </vt:lpstr>
      <vt:lpstr>Созависимость как фактор риска  в педагогической профессии.</vt:lpstr>
      <vt:lpstr>Есть ли выход?</vt:lpstr>
      <vt:lpstr>Выходы из созависимости</vt:lpstr>
      <vt:lpstr>Литература по теории созависимости.</vt:lpstr>
    </vt:vector>
  </TitlesOfParts>
  <Company>МОУ СОШ № 6 Кстово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созависимости </dc:title>
  <dc:creator>Ольга Владимировна Белова</dc:creator>
  <cp:lastModifiedBy>Ольга Владимировна Белова</cp:lastModifiedBy>
  <cp:revision>65</cp:revision>
  <dcterms:created xsi:type="dcterms:W3CDTF">2014-11-15T10:10:04Z</dcterms:created>
  <dcterms:modified xsi:type="dcterms:W3CDTF">2014-12-22T05:36:41Z</dcterms:modified>
</cp:coreProperties>
</file>