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2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60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6252-4C9F-4D06-A57E-40518768FCED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2214E-AB34-41A8-8565-9969D0E31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6252-4C9F-4D06-A57E-40518768FCED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2214E-AB34-41A8-8565-9969D0E31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6252-4C9F-4D06-A57E-40518768FCED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2214E-AB34-41A8-8565-9969D0E31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6252-4C9F-4D06-A57E-40518768FCED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2214E-AB34-41A8-8565-9969D0E31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6252-4C9F-4D06-A57E-40518768FCED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2214E-AB34-41A8-8565-9969D0E31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6252-4C9F-4D06-A57E-40518768FCED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2214E-AB34-41A8-8565-9969D0E31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6252-4C9F-4D06-A57E-40518768FCED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2214E-AB34-41A8-8565-9969D0E31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6252-4C9F-4D06-A57E-40518768FCED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2214E-AB34-41A8-8565-9969D0E31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6252-4C9F-4D06-A57E-40518768FCED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2214E-AB34-41A8-8565-9969D0E31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6252-4C9F-4D06-A57E-40518768FCED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2214E-AB34-41A8-8565-9969D0E31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6252-4C9F-4D06-A57E-40518768FCED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22214E-AB34-41A8-8565-9969D0E31D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416252-4C9F-4D06-A57E-40518768FCED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22214E-AB34-41A8-8565-9969D0E31D6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8136904" cy="14401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Департамент образования </a:t>
            </a:r>
            <a:br>
              <a:rPr lang="ru-RU" sz="2800" dirty="0" smtClean="0"/>
            </a:br>
            <a:r>
              <a:rPr lang="ru-RU" sz="2800" dirty="0" smtClean="0"/>
              <a:t>администрации </a:t>
            </a:r>
            <a:r>
              <a:rPr lang="ru-RU" sz="2800" dirty="0" err="1" smtClean="0"/>
              <a:t>Кстовского</a:t>
            </a:r>
            <a:r>
              <a:rPr lang="ru-RU" sz="2800" dirty="0" smtClean="0"/>
              <a:t> муниципального района </a:t>
            </a:r>
            <a:br>
              <a:rPr lang="ru-RU" sz="2800" dirty="0" smtClean="0"/>
            </a:br>
            <a:r>
              <a:rPr lang="ru-RU" sz="2800" dirty="0" smtClean="0"/>
              <a:t>МБОУ СШ №6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996951"/>
            <a:ext cx="7854696" cy="337571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600" dirty="0" smtClean="0"/>
              <a:t>Анализ деятельности </a:t>
            </a:r>
          </a:p>
          <a:p>
            <a:pPr algn="ctr"/>
            <a:r>
              <a:rPr lang="ru-RU" sz="3600" dirty="0" err="1" smtClean="0"/>
              <a:t>психолого</a:t>
            </a:r>
            <a:r>
              <a:rPr lang="ru-RU" sz="3600" dirty="0" smtClean="0"/>
              <a:t> – педагогической службы школы в 2014-15 учебном году.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Подготовила Белова О.В., </a:t>
            </a:r>
          </a:p>
          <a:p>
            <a:r>
              <a:rPr lang="ru-RU" sz="2800" dirty="0" smtClean="0"/>
              <a:t>заместитель директора</a:t>
            </a:r>
          </a:p>
          <a:p>
            <a:r>
              <a:rPr lang="ru-RU" sz="2800" dirty="0" smtClean="0"/>
              <a:t> по ППС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91196" y="175846"/>
            <a:ext cx="7851648" cy="85109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Мониторинг успеваемости, занятости учащихся «группы риска»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9843" y="6330462"/>
            <a:ext cx="381000" cy="29659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8813" y="1101578"/>
          <a:ext cx="8721969" cy="5506638"/>
        </p:xfrm>
        <a:graphic>
          <a:graphicData uri="http://schemas.openxmlformats.org/drawingml/2006/table">
            <a:tbl>
              <a:tblPr/>
              <a:tblGrid>
                <a:gridCol w="1453219"/>
                <a:gridCol w="1453219"/>
                <a:gridCol w="1453219"/>
                <a:gridCol w="1454104"/>
                <a:gridCol w="1454104"/>
                <a:gridCol w="1454104"/>
              </a:tblGrid>
              <a:tr h="826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Параллель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Кол-во детей «Группы риска»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Успеваемость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Учет в ОДН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Активность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участия в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жизни школы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Занятость вне школы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1-е классы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20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2-е классы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 чел переведены условно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3-классы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4 -классы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5 - классы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6- классы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7-классы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8-классы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9-классы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10-классы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11-классы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8146" y="1188720"/>
            <a:ext cx="7851648" cy="485335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/>
              <a:t>Психолого</a:t>
            </a:r>
            <a:r>
              <a:rPr lang="ru-RU" sz="3200" dirty="0" smtClean="0"/>
              <a:t> -</a:t>
            </a:r>
            <a:r>
              <a:rPr lang="ru-RU" sz="3200" dirty="0" err="1" smtClean="0"/>
              <a:t>медико</a:t>
            </a:r>
            <a:r>
              <a:rPr lang="ru-RU" sz="3200" dirty="0" smtClean="0"/>
              <a:t> – педагогический консилиум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6448864"/>
            <a:ext cx="606083" cy="409136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79826" y="1918372"/>
          <a:ext cx="8440615" cy="4175233"/>
        </p:xfrm>
        <a:graphic>
          <a:graphicData uri="http://schemas.openxmlformats.org/drawingml/2006/table">
            <a:tbl>
              <a:tblPr/>
              <a:tblGrid>
                <a:gridCol w="864352"/>
                <a:gridCol w="1368353"/>
                <a:gridCol w="1288817"/>
                <a:gridCol w="1612645"/>
                <a:gridCol w="1653224"/>
                <a:gridCol w="1653224"/>
              </a:tblGrid>
              <a:tr h="1289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Дата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заседа-ния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Кол-во детей,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рассмотрен-ных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на школьном ПМПК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Кол-во детей, направленных на районную ПМПК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Кол-во детей, не пришедших на районную ПМПК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Кол-во детей, которым рекомендовано обучение в СКК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Кол-во детей, которым рекомендовано обучение в КВШИ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27.08.14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20.10.14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3.12.14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25.03.15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26.03.15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25.05.15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V="1">
            <a:off x="209843" y="6584852"/>
            <a:ext cx="620151" cy="8323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Заголовок 3"/>
          <p:cNvSpPr>
            <a:spLocks noGrp="1"/>
          </p:cNvSpPr>
          <p:nvPr>
            <p:ph type="ctrTitle"/>
          </p:nvPr>
        </p:nvSpPr>
        <p:spPr>
          <a:xfrm>
            <a:off x="519113" y="723900"/>
            <a:ext cx="7851775" cy="5429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i="1" u="sng" dirty="0" smtClean="0"/>
              <a:t>Проведение  «Уроков здоровья» сотрудниками ОУПП, ОДН, КДН, ПТК «Семья».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4578" name="Picture 2" descr="C:\Users\DNS\Desktop\Фотоальбомы\оупп фото\DSC01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911" y="1067320"/>
            <a:ext cx="3435347" cy="2576631"/>
          </a:xfrm>
          <a:prstGeom prst="rect">
            <a:avLst/>
          </a:prstGeom>
          <a:noFill/>
        </p:spPr>
      </p:pic>
      <p:pic>
        <p:nvPicPr>
          <p:cNvPr id="24579" name="Picture 3" descr="C:\Users\DNS\Desktop\Фотоальбомы\оупп фото\DSC01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037" y="4001651"/>
            <a:ext cx="3446391" cy="2584914"/>
          </a:xfrm>
          <a:prstGeom prst="rect">
            <a:avLst/>
          </a:prstGeom>
          <a:noFill/>
        </p:spPr>
      </p:pic>
      <p:pic>
        <p:nvPicPr>
          <p:cNvPr id="24580" name="Picture 4" descr="C:\Users\DNS\Desktop\Фотоальбомы\оупп фото\DSC01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5395" y="959303"/>
            <a:ext cx="3305650" cy="2479353"/>
          </a:xfrm>
          <a:prstGeom prst="rect">
            <a:avLst/>
          </a:prstGeom>
          <a:noFill/>
        </p:spPr>
      </p:pic>
      <p:pic>
        <p:nvPicPr>
          <p:cNvPr id="24581" name="Picture 5" descr="C:\Users\DNS\Desktop\Фотоальбомы\оупп фото\DSC012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2991" y="4030944"/>
            <a:ext cx="3441700" cy="2581396"/>
          </a:xfrm>
          <a:prstGeom prst="rect">
            <a:avLst/>
          </a:prstGeom>
          <a:noFill/>
        </p:spPr>
      </p:pic>
      <p:pic>
        <p:nvPicPr>
          <p:cNvPr id="24582" name="Picture 6" descr="C:\Users\DNS\Desktop\Фотоальбомы\оупп фото\DSC012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0444" y="2906973"/>
            <a:ext cx="3275308" cy="2456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19331" y="1005840"/>
            <a:ext cx="7851648" cy="6682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i="1" u="sng" dirty="0" smtClean="0"/>
              <a:t>Проведение  «Уроков здоровья» сотрудниками ОУПП, ОДН, КДН, ПТК «Семья».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173328" y="6168683"/>
            <a:ext cx="749339" cy="485335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6" name="Picture 2" descr="D:\User\MD\Фото по годам\2014-15\Занятия по профилактике с учащимися\CAM00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13" y="1330910"/>
            <a:ext cx="3744416" cy="2808312"/>
          </a:xfrm>
          <a:prstGeom prst="rect">
            <a:avLst/>
          </a:prstGeom>
          <a:noFill/>
        </p:spPr>
      </p:pic>
      <p:pic>
        <p:nvPicPr>
          <p:cNvPr id="7" name="Picture 2" descr="D:\User\MD\Фото по годам\2014-15\Занятия по профилактике с учащимися\CAM00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230" y="4194471"/>
            <a:ext cx="3551370" cy="2663529"/>
          </a:xfrm>
          <a:prstGeom prst="rect">
            <a:avLst/>
          </a:prstGeom>
          <a:noFill/>
        </p:spPr>
      </p:pic>
      <p:pic>
        <p:nvPicPr>
          <p:cNvPr id="25602" name="Picture 2" descr="C:\Users\DNS\Desktop\Фотоальбомы\оупп фото\DSC013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0615" y="1329464"/>
            <a:ext cx="3791127" cy="2843479"/>
          </a:xfrm>
          <a:prstGeom prst="rect">
            <a:avLst/>
          </a:prstGeom>
          <a:noFill/>
        </p:spPr>
      </p:pic>
      <p:pic>
        <p:nvPicPr>
          <p:cNvPr id="25603" name="Picture 3" descr="C:\Users\DNS\Desktop\Фотоальбомы\оупп фото\CAM004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231" y="4151762"/>
            <a:ext cx="3608316" cy="2706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92457" y="457198"/>
            <a:ext cx="7851648" cy="88028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Программа лагеря с дневным пребыванием 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«В стране оживших красок»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фотолагерь2015\20150609_101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6397"/>
            <a:ext cx="4603196" cy="3452397"/>
          </a:xfrm>
          <a:prstGeom prst="rect">
            <a:avLst/>
          </a:prstGeom>
          <a:noFill/>
        </p:spPr>
      </p:pic>
      <p:pic>
        <p:nvPicPr>
          <p:cNvPr id="1027" name="Picture 3" descr="D:\фотолагерь2015\фото лагеря на сайт\занятия в мастерских\IMG_3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856" y="3803904"/>
            <a:ext cx="4581144" cy="305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5161" y="0"/>
            <a:ext cx="7851648" cy="73015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Методическая работа в рамках МРЦ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2955" y="1009935"/>
            <a:ext cx="8598089" cy="5554638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24.09.14 –районная Конференция  «Трезвая Россия- общее дело»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27.10.14 - «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Созависимость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как глобальная проблема 21 века. Основные понятия, суть проблемы.»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27.11.14 - Занятие в рамках районного семинара директоров по теме «Конфликты»   с использованием «Метафорических карт»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19.02.15- Занятие в рамках районного семинара директоров по теме «Профилактика негативных эмоциональных состояний педагогов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31.03.15 – Выступление на  районном родительском собрании Беловой О.В. по теме «Конфликты. Так ли все ужасно?»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30.03.15 – Занятие по теме: « Понятие «роль» в теме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созависимости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Влияние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созависимых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«ролей» на поведение, взаимоотношения в учительском и классном коллективах»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15.04.15 – выступление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Чичковой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Т.В. НА  Семинаре-совещании  заместителей директоров по ВР «Организация летней оздоровительной кампании 2015 года. Организация инновационной деятельности каникулярного отдыха детей»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13.05.15 – Проведение   практических занятий  по оптимизации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детско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родительских отношений «Как строить мосты, а не стены» в рамках зонального семинара «Университет педагогической культуры»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6104" y="525439"/>
            <a:ext cx="7851648" cy="74380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Методическая работа с  педагогическим коллективом школы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399" y="1596787"/>
            <a:ext cx="7969155" cy="4749421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В течение года были проведены следующие практические  семинары:</a:t>
            </a:r>
          </a:p>
          <a:p>
            <a:pPr algn="l"/>
            <a:r>
              <a:rPr lang="ru-RU" dirty="0" smtClean="0"/>
              <a:t>-  занятия по теме «Конфликты» с использованием «Метафорических карт» (учителя 1-11 </a:t>
            </a:r>
            <a:r>
              <a:rPr lang="ru-RU" dirty="0" err="1" smtClean="0"/>
              <a:t>кл</a:t>
            </a:r>
            <a:r>
              <a:rPr lang="ru-RU" dirty="0" smtClean="0"/>
              <a:t>)</a:t>
            </a:r>
          </a:p>
          <a:p>
            <a:pPr algn="l"/>
            <a:r>
              <a:rPr lang="ru-RU" dirty="0" smtClean="0"/>
              <a:t>-  занятия  по теме «Способы поведения в конфликте» (учителя 1-11 </a:t>
            </a:r>
            <a:r>
              <a:rPr lang="ru-RU" dirty="0" err="1" smtClean="0"/>
              <a:t>кл</a:t>
            </a:r>
            <a:r>
              <a:rPr lang="ru-RU" dirty="0" smtClean="0"/>
              <a:t>)</a:t>
            </a:r>
          </a:p>
          <a:p>
            <a:pPr algn="l"/>
            <a:r>
              <a:rPr lang="ru-RU" dirty="0" smtClean="0"/>
              <a:t>-  «Как строить мосты, а не стены»: интерактивное занятие с учителями 5-11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pPr algn="l"/>
            <a:r>
              <a:rPr lang="ru-RU" dirty="0" smtClean="0"/>
              <a:t>-  занятие по профилактике  эмоционального выгорания с педагогами, работающими в школьном лагере с дневным пребыванием.</a:t>
            </a:r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97173" y="934872"/>
            <a:ext cx="7851648" cy="5527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u="sng" dirty="0" smtClean="0"/>
              <a:t>Задачи  ОУПП на 2015-16 учебный год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6105" y="1304200"/>
            <a:ext cx="8173872" cy="5765340"/>
          </a:xfrm>
        </p:spPr>
        <p:txBody>
          <a:bodyPr>
            <a:normAutofit fontScale="55000" lnSpcReduction="20000"/>
          </a:bodyPr>
          <a:lstStyle/>
          <a:p>
            <a:pPr lvl="0" algn="l"/>
            <a:r>
              <a:rPr lang="ru-RU" sz="3300" dirty="0" smtClean="0"/>
              <a:t>Скорректировать работу ОУПП по диагностическому направлению, отобрать методики действительно необходимые для улучшения работы школы.</a:t>
            </a:r>
          </a:p>
          <a:p>
            <a:pPr lvl="0" algn="l"/>
            <a:endParaRPr lang="ru-RU" sz="3300" dirty="0" smtClean="0"/>
          </a:p>
          <a:p>
            <a:pPr lvl="0" algn="l"/>
            <a:r>
              <a:rPr lang="ru-RU" sz="3300" dirty="0" smtClean="0"/>
              <a:t>Педагогическим работникам школы наиболее внимательно отнестись к наблюдению за учащимися и своевременному выявлению детей, нуждающихся в </a:t>
            </a:r>
            <a:r>
              <a:rPr lang="ru-RU" sz="3300" dirty="0" err="1" smtClean="0"/>
              <a:t>п-п</a:t>
            </a:r>
            <a:r>
              <a:rPr lang="ru-RU" sz="3300" dirty="0" smtClean="0"/>
              <a:t> сопровождении.</a:t>
            </a:r>
          </a:p>
          <a:p>
            <a:pPr lvl="0" algn="l"/>
            <a:endParaRPr lang="ru-RU" sz="3300" dirty="0" smtClean="0"/>
          </a:p>
          <a:p>
            <a:pPr lvl="0" algn="l"/>
            <a:r>
              <a:rPr lang="ru-RU" sz="3300" dirty="0" smtClean="0"/>
              <a:t>Провести работу по обеспечению занятости детей «группы риска» во внеурочное время.</a:t>
            </a:r>
            <a:endParaRPr lang="ru-RU" sz="3300" smtClean="0"/>
          </a:p>
          <a:p>
            <a:pPr lvl="0" algn="l"/>
            <a:endParaRPr lang="ru-RU" sz="3300" dirty="0" smtClean="0"/>
          </a:p>
          <a:p>
            <a:pPr lvl="0" algn="l"/>
            <a:r>
              <a:rPr lang="ru-RU" sz="3300" dirty="0" smtClean="0"/>
              <a:t>Обучить группу медиаторов  (примирителей) из числа учащихся</a:t>
            </a:r>
          </a:p>
          <a:p>
            <a:pPr algn="l"/>
            <a:r>
              <a:rPr lang="ru-RU" sz="3300" dirty="0" smtClean="0"/>
              <a:t> </a:t>
            </a:r>
          </a:p>
          <a:p>
            <a:pPr lvl="0" algn="l"/>
            <a:r>
              <a:rPr lang="ru-RU" sz="3300" dirty="0" smtClean="0"/>
              <a:t>Активизировать  работу по профилактике асоциального поведения учащихся через разработку новой серии интерактивных занятий, мероприятий с участием  родителей, учителей, значимых взрослых.</a:t>
            </a:r>
          </a:p>
          <a:p>
            <a:pPr lvl="0" algn="l"/>
            <a:endParaRPr lang="ru-RU" sz="3300" dirty="0" smtClean="0"/>
          </a:p>
          <a:p>
            <a:pPr lvl="0" algn="l"/>
            <a:r>
              <a:rPr lang="ru-RU" sz="3300" dirty="0" smtClean="0"/>
              <a:t>Выявить реальный методический  запрос педагогов школы и на основании этого  спланировать работу.</a:t>
            </a:r>
          </a:p>
          <a:p>
            <a:pPr lvl="0" algn="l"/>
            <a:endParaRPr lang="ru-RU" sz="3300" dirty="0" smtClean="0"/>
          </a:p>
          <a:p>
            <a:pPr lvl="0" algn="l"/>
            <a:r>
              <a:rPr lang="ru-RU" sz="3300" dirty="0" smtClean="0"/>
              <a:t> Выстроить грамотную работу с родителями учащихся.</a:t>
            </a:r>
          </a:p>
          <a:p>
            <a:pPr algn="l"/>
            <a:r>
              <a:rPr lang="ru-RU" sz="3300" b="1" dirty="0" smtClean="0"/>
              <a:t> </a:t>
            </a:r>
            <a:endParaRPr lang="ru-RU" sz="3300" dirty="0" smtClean="0"/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7851648" cy="2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Состав ППС в 2014-15 </a:t>
            </a:r>
            <a:r>
              <a:rPr lang="ru-RU" dirty="0" err="1" smtClean="0"/>
              <a:t>у.г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208912" cy="496855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В 2014-15 учебном году  </a:t>
            </a:r>
            <a:r>
              <a:rPr lang="ru-RU" sz="2800" dirty="0" err="1" smtClean="0"/>
              <a:t>психолого</a:t>
            </a:r>
            <a:r>
              <a:rPr lang="ru-RU" sz="2800" dirty="0" smtClean="0"/>
              <a:t>- педагогическая служба школы (отдел </a:t>
            </a:r>
            <a:r>
              <a:rPr lang="ru-RU" sz="2800" dirty="0" err="1" smtClean="0"/>
              <a:t>учебно</a:t>
            </a:r>
            <a:r>
              <a:rPr lang="ru-RU" sz="2800" dirty="0" smtClean="0"/>
              <a:t>- поведенческой поддержки: ( ОУПП)  работал в следующем составе:</a:t>
            </a:r>
          </a:p>
          <a:p>
            <a:pPr lvl="0" algn="l"/>
            <a:r>
              <a:rPr lang="ru-RU" sz="2800" dirty="0" smtClean="0"/>
              <a:t>Белова О.В – заместитель директора по </a:t>
            </a:r>
            <a:r>
              <a:rPr lang="ru-RU" sz="2800" dirty="0" err="1" smtClean="0"/>
              <a:t>психолого</a:t>
            </a:r>
            <a:r>
              <a:rPr lang="ru-RU" sz="2800" dirty="0" smtClean="0"/>
              <a:t>- педагогическому сопровождению, руководитель службы</a:t>
            </a:r>
          </a:p>
          <a:p>
            <a:pPr lvl="0" algn="l"/>
            <a:r>
              <a:rPr lang="ru-RU" sz="2800" dirty="0" err="1" smtClean="0"/>
              <a:t>Чичкова</a:t>
            </a:r>
            <a:r>
              <a:rPr lang="ru-RU" sz="2800" dirty="0" smtClean="0"/>
              <a:t> Т.В.- педагог-психолог</a:t>
            </a:r>
          </a:p>
          <a:p>
            <a:pPr lvl="0" algn="l"/>
            <a:r>
              <a:rPr lang="ru-RU" sz="2800" dirty="0" smtClean="0"/>
              <a:t>Кочеткова Л.А.- социальный педагог</a:t>
            </a:r>
          </a:p>
          <a:p>
            <a:pPr lvl="0" algn="l"/>
            <a:r>
              <a:rPr lang="ru-RU" sz="2800" dirty="0" err="1" smtClean="0"/>
              <a:t>Матвеенкова</a:t>
            </a:r>
            <a:r>
              <a:rPr lang="ru-RU" sz="2800" dirty="0" smtClean="0"/>
              <a:t> Н.Н. – врач- психиатр, нарколог ПТК «Семья»</a:t>
            </a:r>
          </a:p>
          <a:p>
            <a:pPr algn="l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7851648" cy="7200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Основные направления деятельности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2060848"/>
            <a:ext cx="7854696" cy="352839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- диагностическое</a:t>
            </a:r>
          </a:p>
          <a:p>
            <a:pPr algn="ctr"/>
            <a:r>
              <a:rPr lang="ru-RU" sz="2800" dirty="0" smtClean="0"/>
              <a:t>- консультационное</a:t>
            </a:r>
          </a:p>
          <a:p>
            <a:pPr algn="ctr"/>
            <a:r>
              <a:rPr lang="ru-RU" sz="2800" dirty="0" smtClean="0"/>
              <a:t>- просветительское </a:t>
            </a:r>
          </a:p>
          <a:p>
            <a:pPr algn="ctr"/>
            <a:r>
              <a:rPr lang="ru-RU" sz="2800" dirty="0" smtClean="0"/>
              <a:t>- </a:t>
            </a:r>
            <a:r>
              <a:rPr lang="ru-RU" sz="2800" dirty="0" err="1" smtClean="0"/>
              <a:t>коррекционно</a:t>
            </a:r>
            <a:r>
              <a:rPr lang="ru-RU" sz="2800" dirty="0" smtClean="0"/>
              <a:t>- развивающее</a:t>
            </a:r>
          </a:p>
          <a:p>
            <a:pPr algn="ctr"/>
            <a:r>
              <a:rPr lang="ru-RU" sz="2800" dirty="0" smtClean="0"/>
              <a:t>- профилактическое</a:t>
            </a:r>
          </a:p>
          <a:p>
            <a:pPr algn="ctr"/>
            <a:r>
              <a:rPr lang="ru-RU" sz="2800" dirty="0" smtClean="0"/>
              <a:t>- методическое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536" y="1628800"/>
            <a:ext cx="2952328" cy="136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Индивидуальная диагностика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7851648" cy="68924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Диагностическая деятельность</a:t>
            </a:r>
            <a:endParaRPr lang="ru-RU" sz="4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12360" y="5733256"/>
            <a:ext cx="653896" cy="432048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436096" y="5229200"/>
            <a:ext cx="2952328" cy="12961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Групповая 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иагностика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sayansk-cr.ru/_nw/4/37660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88840"/>
            <a:ext cx="3960440" cy="2970330"/>
          </a:xfrm>
          <a:prstGeom prst="rect">
            <a:avLst/>
          </a:prstGeom>
          <a:noFill/>
        </p:spPr>
      </p:pic>
      <p:pic>
        <p:nvPicPr>
          <p:cNvPr id="1029" name="Picture 5" descr="C:\Users\DNS\Desktop\Фотоальбомы\оупп фото\2014-10-15-09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84984"/>
            <a:ext cx="1835767" cy="3267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785164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Групповая диагностика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568952" cy="3816424"/>
          </a:xfrm>
        </p:spPr>
        <p:txBody>
          <a:bodyPr/>
          <a:lstStyle/>
          <a:p>
            <a:pPr lvl="0" algn="l"/>
            <a:r>
              <a:rPr lang="ru-RU" b="1" dirty="0" smtClean="0"/>
              <a:t>«Готовность к школьному обучению» (для учащихся 1-х классов)</a:t>
            </a:r>
          </a:p>
          <a:p>
            <a:pPr algn="l"/>
            <a:r>
              <a:rPr lang="ru-RU" b="1" dirty="0" smtClean="0"/>
              <a:t>«Уровень тревожности » (5,8-11 </a:t>
            </a:r>
            <a:r>
              <a:rPr lang="ru-RU" b="1" dirty="0" err="1" smtClean="0"/>
              <a:t>кл</a:t>
            </a:r>
            <a:r>
              <a:rPr lang="ru-RU" b="1" dirty="0" smtClean="0"/>
              <a:t>) </a:t>
            </a:r>
          </a:p>
          <a:p>
            <a:pPr algn="l"/>
            <a:r>
              <a:rPr lang="ru-RU" b="1" dirty="0" smtClean="0"/>
              <a:t> «Исследование доминирующих мотивов учения» (9,11 </a:t>
            </a:r>
            <a:r>
              <a:rPr lang="ru-RU" b="1" dirty="0" err="1" smtClean="0"/>
              <a:t>кл</a:t>
            </a:r>
            <a:r>
              <a:rPr lang="ru-RU" b="1" dirty="0" smtClean="0"/>
              <a:t>)</a:t>
            </a:r>
          </a:p>
          <a:p>
            <a:pPr algn="l"/>
            <a:r>
              <a:rPr lang="ru-RU" b="1" dirty="0" smtClean="0"/>
              <a:t>«Готовность к ГИА» (11 </a:t>
            </a:r>
            <a:r>
              <a:rPr lang="ru-RU" b="1" dirty="0" err="1" smtClean="0"/>
              <a:t>кл</a:t>
            </a:r>
            <a:r>
              <a:rPr lang="ru-RU" b="1" dirty="0" smtClean="0"/>
              <a:t>.)</a:t>
            </a:r>
          </a:p>
          <a:p>
            <a:pPr lvl="0" algn="l"/>
            <a:r>
              <a:rPr lang="ru-RU" dirty="0" smtClean="0"/>
              <a:t> </a:t>
            </a:r>
            <a:r>
              <a:rPr lang="ru-RU" b="1" dirty="0" smtClean="0"/>
              <a:t>«Диагностика детских страхов» (3в,4б классы)</a:t>
            </a:r>
            <a:endParaRPr lang="ru-RU" dirty="0" smtClean="0"/>
          </a:p>
          <a:p>
            <a:pPr algn="l"/>
            <a:endParaRPr lang="ru-RU" dirty="0" smtClean="0"/>
          </a:p>
          <a:p>
            <a:pPr lvl="0"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7851648" cy="833264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 smtClean="0"/>
              <a:t>Профилактическое направление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568952" cy="5256584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/>
              <a:t>Выявление детей и семей «Группы риска», работа с ними в течение года.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Выявление учащихся, нуждающихся в </a:t>
            </a:r>
            <a:r>
              <a:rPr lang="ru-RU" dirty="0" err="1" smtClean="0"/>
              <a:t>п-п</a:t>
            </a:r>
            <a:r>
              <a:rPr lang="ru-RU" dirty="0" smtClean="0"/>
              <a:t> сопровождении (ГППС), работа с ними в течение года.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Мониторинговые исследования ,направленные на коррекцию плана профилактической работы.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Работа </a:t>
            </a:r>
            <a:r>
              <a:rPr lang="ru-RU" dirty="0" err="1" smtClean="0"/>
              <a:t>Психолого</a:t>
            </a:r>
            <a:r>
              <a:rPr lang="ru-RU" dirty="0" smtClean="0"/>
              <a:t>- медико-педагогического консилиума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Проведение  «Уроков здоровья» сотрудниками ОУПП, ОДН, КДН, ПТК «Семья».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Деятельность Совета профилактики.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Деятельность школьной Службы примирения.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7851648" cy="6480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Выявление детей и семей «Группы риска», работа с ними в течение года.</a:t>
            </a:r>
            <a:br>
              <a:rPr lang="ru-RU" sz="3200" dirty="0" smtClean="0"/>
            </a:br>
            <a:endParaRPr lang="ru-RU" sz="3200" dirty="0">
              <a:effectLst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706128" y="6309320"/>
            <a:ext cx="437872" cy="360040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56" y="1655608"/>
          <a:ext cx="8595360" cy="437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040"/>
                <a:gridCol w="955040"/>
                <a:gridCol w="955040"/>
                <a:gridCol w="955040"/>
                <a:gridCol w="955040"/>
                <a:gridCol w="955040"/>
                <a:gridCol w="955040"/>
                <a:gridCol w="955040"/>
                <a:gridCol w="955040"/>
              </a:tblGrid>
              <a:tr h="360879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Проблемы с усвоением 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учебного материала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Нарушения в эмоционально-волевой сфере, адаптации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коллективе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Проблемы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поведением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уровень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внима-ния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Трудности в общении,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установлении контактов со сверстниками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Прожи-вающие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неблаго-получной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семье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Замече-ны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употреб-лении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ПАВ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Дети из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детского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дома,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приюта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количество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</a:tr>
              <a:tr h="375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1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1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71 чел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5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1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1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89 чел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5265" y="1456006"/>
            <a:ext cx="7851648" cy="6541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u="sng" dirty="0" smtClean="0"/>
              <a:t>Выявление детей и семей «Группы риска», работа с ними в течение года.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5775" y="6372665"/>
            <a:ext cx="535745" cy="24032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8129" y="2278968"/>
          <a:ext cx="7779435" cy="3341778"/>
        </p:xfrm>
        <a:graphic>
          <a:graphicData uri="http://schemas.openxmlformats.org/drawingml/2006/table">
            <a:tbl>
              <a:tblPr/>
              <a:tblGrid>
                <a:gridCol w="2593145"/>
                <a:gridCol w="2593145"/>
                <a:gridCol w="2593145"/>
              </a:tblGrid>
              <a:tr h="833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Учащиеся на ВШУ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Неблагополучные семьи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Начальная школа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Среднее звено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Старшее звено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89672" y="1751428"/>
            <a:ext cx="7851648" cy="65414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 течение 2014-15 учебного года на учет в ОДН были поставлены 7 человек: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0520" y="6217919"/>
            <a:ext cx="507609" cy="352865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8978" y="3052690"/>
          <a:ext cx="8187397" cy="1955410"/>
        </p:xfrm>
        <a:graphic>
          <a:graphicData uri="http://schemas.openxmlformats.org/drawingml/2006/table">
            <a:tbl>
              <a:tblPr/>
              <a:tblGrid>
                <a:gridCol w="1800279"/>
                <a:gridCol w="2041777"/>
                <a:gridCol w="2161234"/>
                <a:gridCol w="2184107"/>
              </a:tblGrid>
              <a:tr h="1292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Повреждение чужого имущества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52" marR="68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Употребление спиртных напитков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52" marR="68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Кражи, мелкие хищения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52" marR="68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Антиобщественные действия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52" marR="68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52" marR="68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52" marR="68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52" marR="68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702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52" marR="68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</TotalTime>
  <Words>928</Words>
  <Application>Microsoft Office PowerPoint</Application>
  <PresentationFormat>Экран (4:3)</PresentationFormat>
  <Paragraphs>249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Департамент образования  администрации Кстовского муниципального района  МБОУ СШ №6</vt:lpstr>
      <vt:lpstr>Состав ППС в 2014-15 у.г.</vt:lpstr>
      <vt:lpstr>Основные направления деятельности</vt:lpstr>
      <vt:lpstr>Диагностическая деятельность</vt:lpstr>
      <vt:lpstr>Групповая диагностика</vt:lpstr>
      <vt:lpstr>Профилактическое направление </vt:lpstr>
      <vt:lpstr>Выявление детей и семей «Группы риска», работа с ними в течение года. </vt:lpstr>
      <vt:lpstr>Выявление детей и семей «Группы риска», работа с ними в течение года. </vt:lpstr>
      <vt:lpstr>В течение 2014-15 учебного года на учет в ОДН были поставлены 7 человек: </vt:lpstr>
      <vt:lpstr>Мониторинг успеваемости, занятости учащихся «группы риска»</vt:lpstr>
      <vt:lpstr>Психолого -медико – педагогический консилиум</vt:lpstr>
      <vt:lpstr>Проведение  «Уроков здоровья» сотрудниками ОУПП, ОДН, КДН, ПТК «Семья». </vt:lpstr>
      <vt:lpstr>Проведение  «Уроков здоровья» сотрудниками ОУПП, ОДН, КДН, ПТК «Семья». </vt:lpstr>
      <vt:lpstr>Программа лагеря с дневным пребыванием  «В стране оживших красок»</vt:lpstr>
      <vt:lpstr>Методическая работа в рамках МРЦ</vt:lpstr>
      <vt:lpstr>Методическая работа с  педагогическим коллективом школы</vt:lpstr>
      <vt:lpstr>Задачи  ОУПП на 2015-16 учебный год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 администрации Кстовского муниципального района  МБОУ СШ №6</dc:title>
  <dc:creator>Ващановы</dc:creator>
  <cp:lastModifiedBy>Ольга Владимировна Белова</cp:lastModifiedBy>
  <cp:revision>15</cp:revision>
  <dcterms:created xsi:type="dcterms:W3CDTF">2015-08-30T15:55:19Z</dcterms:created>
  <dcterms:modified xsi:type="dcterms:W3CDTF">2015-09-25T13:33:07Z</dcterms:modified>
</cp:coreProperties>
</file>