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6" r:id="rId7"/>
    <p:sldId id="267" r:id="rId8"/>
    <p:sldId id="268" r:id="rId9"/>
    <p:sldId id="264" r:id="rId10"/>
    <p:sldId id="276" r:id="rId11"/>
    <p:sldId id="277" r:id="rId12"/>
    <p:sldId id="278" r:id="rId13"/>
    <p:sldId id="279" r:id="rId14"/>
    <p:sldId id="265" r:id="rId15"/>
    <p:sldId id="269" r:id="rId16"/>
    <p:sldId id="272" r:id="rId17"/>
    <p:sldId id="273" r:id="rId18"/>
    <p:sldId id="280" r:id="rId19"/>
    <p:sldId id="281" r:id="rId20"/>
    <p:sldId id="282" r:id="rId21"/>
    <p:sldId id="274" r:id="rId22"/>
    <p:sldId id="275" r:id="rId23"/>
    <p:sldId id="283" r:id="rId24"/>
    <p:sldId id="284" r:id="rId25"/>
    <p:sldId id="285" r:id="rId26"/>
    <p:sldId id="286" r:id="rId27"/>
    <p:sldId id="287" r:id="rId28"/>
    <p:sldId id="288" r:id="rId29"/>
    <p:sldId id="289" r:id="rId30"/>
    <p:sldId id="290" r:id="rId31"/>
    <p:sldId id="294" r:id="rId32"/>
    <p:sldId id="291" r:id="rId33"/>
    <p:sldId id="292" r:id="rId34"/>
    <p:sldId id="293"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33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27.02.2014</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27.02.2014</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864096"/>
          </a:xfrm>
        </p:spPr>
        <p:txBody>
          <a:bodyPr>
            <a:normAutofit fontScale="90000"/>
          </a:bodyPr>
          <a:lstStyle/>
          <a:p>
            <a:r>
              <a:rPr lang="ru-RU" sz="1800" dirty="0" smtClean="0"/>
              <a:t>Департамент образования </a:t>
            </a:r>
            <a:br>
              <a:rPr lang="ru-RU" sz="1800" dirty="0" smtClean="0"/>
            </a:br>
            <a:r>
              <a:rPr lang="ru-RU" sz="1800" dirty="0" smtClean="0"/>
              <a:t>администрации Кстовского муниципального района</a:t>
            </a:r>
            <a:br>
              <a:rPr lang="ru-RU" sz="1800" dirty="0" smtClean="0"/>
            </a:br>
            <a:r>
              <a:rPr lang="ru-RU" sz="1800" dirty="0" smtClean="0"/>
              <a:t>МБОУ СОШ №6</a:t>
            </a:r>
            <a:endParaRPr lang="ru-RU" sz="1800" dirty="0"/>
          </a:p>
        </p:txBody>
      </p:sp>
      <p:sp>
        <p:nvSpPr>
          <p:cNvPr id="3" name="Подзаголовок 2"/>
          <p:cNvSpPr>
            <a:spLocks noGrp="1"/>
          </p:cNvSpPr>
          <p:nvPr>
            <p:ph type="subTitle" idx="1"/>
          </p:nvPr>
        </p:nvSpPr>
        <p:spPr>
          <a:xfrm>
            <a:off x="1979712" y="1700808"/>
            <a:ext cx="6480720" cy="4824536"/>
          </a:xfrm>
        </p:spPr>
        <p:txBody>
          <a:bodyPr>
            <a:normAutofit fontScale="92500"/>
          </a:bodyPr>
          <a:lstStyle/>
          <a:p>
            <a:r>
              <a:rPr lang="ru-RU" sz="3000" i="1" dirty="0" smtClean="0">
                <a:solidFill>
                  <a:schemeClr val="tx1"/>
                </a:solidFill>
                <a:latin typeface="Times New Roman" pitchFamily="18" charset="0"/>
                <a:cs typeface="Times New Roman" pitchFamily="18" charset="0"/>
              </a:rPr>
              <a:t>Собрание для родителей обучающихся </a:t>
            </a:r>
          </a:p>
          <a:p>
            <a:r>
              <a:rPr lang="ru-RU" sz="3000" i="1" dirty="0" smtClean="0">
                <a:solidFill>
                  <a:schemeClr val="tx1"/>
                </a:solidFill>
                <a:latin typeface="Times New Roman" pitchFamily="18" charset="0"/>
                <a:cs typeface="Times New Roman" pitchFamily="18" charset="0"/>
              </a:rPr>
              <a:t>8-11 классов.</a:t>
            </a:r>
          </a:p>
          <a:p>
            <a:r>
              <a:rPr lang="ru-RU" sz="4300" dirty="0" smtClean="0">
                <a:solidFill>
                  <a:srgbClr val="FF0000"/>
                </a:solidFill>
                <a:latin typeface="Times New Roman" pitchFamily="18" charset="0"/>
                <a:cs typeface="Times New Roman" pitchFamily="18" charset="0"/>
              </a:rPr>
              <a:t>Тема: «Актуальные вопросы профилактики употребления психоактивных веществ. Роль семьи.»</a:t>
            </a:r>
          </a:p>
          <a:p>
            <a:endParaRPr lang="ru-RU" sz="4300" dirty="0" smtClean="0">
              <a:solidFill>
                <a:srgbClr val="FF0000"/>
              </a:solidFill>
              <a:latin typeface="Times New Roman" pitchFamily="18" charset="0"/>
              <a:cs typeface="Times New Roman" pitchFamily="18" charset="0"/>
            </a:endParaRPr>
          </a:p>
          <a:p>
            <a:r>
              <a:rPr lang="ru-RU" sz="2300" dirty="0" smtClean="0">
                <a:solidFill>
                  <a:schemeClr val="tx1"/>
                </a:solidFill>
                <a:latin typeface="Times New Roman" pitchFamily="18" charset="0"/>
                <a:cs typeface="Times New Roman" pitchFamily="18" charset="0"/>
              </a:rPr>
              <a:t>Кстово, февраль 2014 года</a:t>
            </a:r>
          </a:p>
          <a:p>
            <a:endParaRPr lang="ru-RU" sz="43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620688"/>
            <a:ext cx="5544616" cy="936104"/>
          </a:xfrm>
        </p:spPr>
        <p:txBody>
          <a:bodyPr>
            <a:noAutofit/>
          </a:bodyPr>
          <a:lstStyle/>
          <a:p>
            <a:r>
              <a:rPr lang="ru-RU" sz="2800" dirty="0" smtClean="0">
                <a:solidFill>
                  <a:srgbClr val="FF0000"/>
                </a:solidFill>
              </a:rPr>
              <a:t>Как укреплять?</a:t>
            </a:r>
            <a:br>
              <a:rPr lang="ru-RU" sz="2800" dirty="0" smtClean="0">
                <a:solidFill>
                  <a:srgbClr val="FF0000"/>
                </a:solidFill>
              </a:rPr>
            </a:br>
            <a:endParaRPr lang="ru-RU" sz="2800" dirty="0">
              <a:solidFill>
                <a:srgbClr val="FF0000"/>
              </a:solidFill>
            </a:endParaRPr>
          </a:p>
        </p:txBody>
      </p:sp>
      <p:sp>
        <p:nvSpPr>
          <p:cNvPr id="3" name="Подзаголовок 2"/>
          <p:cNvSpPr>
            <a:spLocks noGrp="1"/>
          </p:cNvSpPr>
          <p:nvPr>
            <p:ph type="subTitle" idx="1"/>
          </p:nvPr>
        </p:nvSpPr>
        <p:spPr>
          <a:xfrm>
            <a:off x="2411760" y="2348880"/>
            <a:ext cx="5472608" cy="3096344"/>
          </a:xfrm>
        </p:spPr>
        <p:txBody>
          <a:bodyPr>
            <a:normAutofit/>
          </a:bodyPr>
          <a:lstStyle/>
          <a:p>
            <a:r>
              <a:rPr lang="ru-RU" sz="2300" dirty="0" smtClean="0">
                <a:solidFill>
                  <a:schemeClr val="tx1"/>
                </a:solidFill>
                <a:latin typeface="Times New Roman" pitchFamily="18" charset="0"/>
                <a:cs typeface="Times New Roman" pitchFamily="18" charset="0"/>
              </a:rPr>
              <a:t> </a:t>
            </a:r>
          </a:p>
          <a:p>
            <a:endParaRPr lang="ru-RU" sz="3600" dirty="0">
              <a:solidFill>
                <a:srgbClr val="0070C0"/>
              </a:solidFill>
              <a:latin typeface="Times New Roman" pitchFamily="18" charset="0"/>
              <a:cs typeface="Times New Roman" pitchFamily="18" charset="0"/>
            </a:endParaRPr>
          </a:p>
        </p:txBody>
      </p:sp>
      <p:pic>
        <p:nvPicPr>
          <p:cNvPr id="4" name="Picture 2"/>
          <p:cNvPicPr>
            <a:picLocks noChangeAspect="1" noChangeArrowheads="1"/>
          </p:cNvPicPr>
          <p:nvPr/>
        </p:nvPicPr>
        <p:blipFill>
          <a:blip r:embed="rId3" cstate="print"/>
          <a:srcRect/>
          <a:stretch>
            <a:fillRect/>
          </a:stretch>
        </p:blipFill>
        <p:spPr bwMode="auto">
          <a:xfrm>
            <a:off x="3635896" y="1484784"/>
            <a:ext cx="2782887" cy="4176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3068960"/>
            <a:ext cx="5544616" cy="936104"/>
          </a:xfrm>
        </p:spPr>
        <p:txBody>
          <a:bodyPr>
            <a:noAutofit/>
          </a:bodyPr>
          <a:lstStyle/>
          <a:p>
            <a:r>
              <a:rPr lang="ru-RU" sz="5400" dirty="0" smtClean="0">
                <a:solidFill>
                  <a:srgbClr val="FF0000"/>
                </a:solidFill>
              </a:rPr>
              <a:t>Укрепляя себя, свою семью, укрепляем ребёнка!</a:t>
            </a:r>
            <a:br>
              <a:rPr lang="ru-RU" sz="5400" dirty="0" smtClean="0">
                <a:solidFill>
                  <a:srgbClr val="FF0000"/>
                </a:solidFill>
              </a:rPr>
            </a:br>
            <a:endParaRPr lang="ru-RU" sz="5400" dirty="0">
              <a:solidFill>
                <a:srgbClr val="FF0000"/>
              </a:solidFill>
            </a:endParaRPr>
          </a:p>
        </p:txBody>
      </p:sp>
      <p:sp>
        <p:nvSpPr>
          <p:cNvPr id="3" name="Подзаголовок 2"/>
          <p:cNvSpPr>
            <a:spLocks noGrp="1"/>
          </p:cNvSpPr>
          <p:nvPr>
            <p:ph type="subTitle" idx="1"/>
          </p:nvPr>
        </p:nvSpPr>
        <p:spPr>
          <a:xfrm>
            <a:off x="2411760" y="2348880"/>
            <a:ext cx="5472608" cy="3096344"/>
          </a:xfrm>
        </p:spPr>
        <p:txBody>
          <a:bodyPr>
            <a:normAutofit/>
          </a:bodyPr>
          <a:lstStyle/>
          <a:p>
            <a:r>
              <a:rPr lang="ru-RU" sz="2300" dirty="0" smtClean="0">
                <a:solidFill>
                  <a:schemeClr val="tx1"/>
                </a:solidFill>
                <a:latin typeface="Times New Roman" pitchFamily="18" charset="0"/>
                <a:cs typeface="Times New Roman" pitchFamily="18" charset="0"/>
              </a:rPr>
              <a:t> </a:t>
            </a:r>
          </a:p>
          <a:p>
            <a:endParaRPr lang="ru-RU" sz="36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339752" y="3068960"/>
            <a:ext cx="5544616" cy="936104"/>
          </a:xfrm>
        </p:spPr>
        <p:txBody>
          <a:bodyPr>
            <a:noAutofit/>
          </a:bodyPr>
          <a:lstStyle/>
          <a:p>
            <a:r>
              <a:rPr lang="ru-RU" sz="4000" dirty="0" smtClean="0">
                <a:solidFill>
                  <a:srgbClr val="00B0F0"/>
                </a:solidFill>
              </a:rPr>
              <a:t>Потребности подростка и способы их удовлетворения.</a:t>
            </a:r>
            <a:br>
              <a:rPr lang="ru-RU" sz="4000" dirty="0" smtClean="0">
                <a:solidFill>
                  <a:srgbClr val="00B0F0"/>
                </a:solidFill>
              </a:rPr>
            </a:br>
            <a:endParaRPr lang="ru-RU" sz="4000" dirty="0">
              <a:solidFill>
                <a:srgbClr val="00B0F0"/>
              </a:solidFill>
            </a:endParaRPr>
          </a:p>
        </p:txBody>
      </p:sp>
      <p:sp>
        <p:nvSpPr>
          <p:cNvPr id="3" name="Подзаголовок 2"/>
          <p:cNvSpPr>
            <a:spLocks noGrp="1"/>
          </p:cNvSpPr>
          <p:nvPr>
            <p:ph type="subTitle" idx="1"/>
          </p:nvPr>
        </p:nvSpPr>
        <p:spPr>
          <a:xfrm>
            <a:off x="2411760" y="1340768"/>
            <a:ext cx="5472608" cy="3096344"/>
          </a:xfrm>
        </p:spPr>
        <p:txBody>
          <a:bodyPr>
            <a:normAutofit/>
          </a:bodyPr>
          <a:lstStyle/>
          <a:p>
            <a:r>
              <a:rPr lang="ru-RU" sz="2300" dirty="0" smtClean="0">
                <a:solidFill>
                  <a:schemeClr val="tx1"/>
                </a:solidFill>
                <a:latin typeface="Times New Roman" pitchFamily="18" charset="0"/>
                <a:cs typeface="Times New Roman" pitchFamily="18" charset="0"/>
              </a:rPr>
              <a:t> </a:t>
            </a:r>
          </a:p>
          <a:p>
            <a:endParaRPr lang="ru-RU" sz="36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5301208"/>
            <a:ext cx="5544616" cy="936104"/>
          </a:xfrm>
        </p:spPr>
        <p:txBody>
          <a:bodyPr>
            <a:noAutofit/>
          </a:bodyPr>
          <a:lstStyle/>
          <a:p>
            <a:endParaRPr lang="ru-RU" sz="4000" dirty="0">
              <a:solidFill>
                <a:srgbClr val="00B0F0"/>
              </a:solidFill>
            </a:endParaRPr>
          </a:p>
        </p:txBody>
      </p:sp>
      <p:sp>
        <p:nvSpPr>
          <p:cNvPr id="3" name="Подзаголовок 2"/>
          <p:cNvSpPr>
            <a:spLocks noGrp="1"/>
          </p:cNvSpPr>
          <p:nvPr>
            <p:ph type="subTitle" idx="1"/>
          </p:nvPr>
        </p:nvSpPr>
        <p:spPr>
          <a:xfrm>
            <a:off x="1835696" y="1484784"/>
            <a:ext cx="6408712" cy="3096344"/>
          </a:xfrm>
        </p:spPr>
        <p:txBody>
          <a:bodyPr>
            <a:normAutofit fontScale="77500" lnSpcReduction="20000"/>
          </a:bodyPr>
          <a:lstStyle/>
          <a:p>
            <a:r>
              <a:rPr lang="ru-RU" sz="2300" dirty="0" smtClean="0">
                <a:solidFill>
                  <a:schemeClr val="tx1"/>
                </a:solidFill>
                <a:latin typeface="Times New Roman" pitchFamily="18" charset="0"/>
                <a:cs typeface="Times New Roman" pitchFamily="18" charset="0"/>
              </a:rPr>
              <a:t> </a:t>
            </a:r>
          </a:p>
          <a:p>
            <a:r>
              <a:rPr lang="ru-RU" sz="3600" b="1" dirty="0" smtClean="0">
                <a:solidFill>
                  <a:srgbClr val="00B0F0"/>
                </a:solidFill>
              </a:rPr>
              <a:t>Потребность-  нужда или недостаток в чем-либо необходимом для поддержания жизнедеятельности организма, человеческой личности, социальной группы, общества в целом; внутренний побудитель активности.</a:t>
            </a:r>
            <a:endParaRPr lang="ru-RU" sz="3600" b="1" dirty="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260648"/>
            <a:ext cx="5904656" cy="1008112"/>
          </a:xfrm>
        </p:spPr>
        <p:txBody>
          <a:bodyPr>
            <a:normAutofit/>
          </a:bodyPr>
          <a:lstStyle/>
          <a:p>
            <a:r>
              <a:rPr lang="ru-RU" sz="2800" dirty="0" smtClean="0">
                <a:solidFill>
                  <a:srgbClr val="C00000"/>
                </a:solidFill>
              </a:rPr>
              <a:t>Основные потребности человека.</a:t>
            </a:r>
            <a:endParaRPr lang="ru-RU" sz="2800" dirty="0">
              <a:solidFill>
                <a:srgbClr val="C00000"/>
              </a:solidFill>
            </a:endParaRPr>
          </a:p>
        </p:txBody>
      </p:sp>
      <p:sp>
        <p:nvSpPr>
          <p:cNvPr id="3" name="Подзаголовок 2"/>
          <p:cNvSpPr>
            <a:spLocks noGrp="1"/>
          </p:cNvSpPr>
          <p:nvPr>
            <p:ph type="subTitle" idx="1"/>
          </p:nvPr>
        </p:nvSpPr>
        <p:spPr>
          <a:xfrm>
            <a:off x="1979712" y="1700808"/>
            <a:ext cx="6480720"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pic>
        <p:nvPicPr>
          <p:cNvPr id="9218" name="Picture 2" descr="http://www.psychologos.ru/images/0/00/Piramida_potrebnostey_Maslou1.jpg"/>
          <p:cNvPicPr>
            <a:picLocks noChangeAspect="1" noChangeArrowheads="1"/>
          </p:cNvPicPr>
          <p:nvPr/>
        </p:nvPicPr>
        <p:blipFill>
          <a:blip r:embed="rId3" cstate="print"/>
          <a:srcRect/>
          <a:stretch>
            <a:fillRect/>
          </a:stretch>
        </p:blipFill>
        <p:spPr bwMode="auto">
          <a:xfrm>
            <a:off x="2051720" y="1556792"/>
            <a:ext cx="6048672" cy="494220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solidFill>
                  <a:srgbClr val="C00000"/>
                </a:solidFill>
              </a:rPr>
              <a:t>Потребности подростка</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3312368"/>
          </a:xfrm>
        </p:spPr>
        <p:txBody>
          <a:bodyPr>
            <a:normAutofit/>
          </a:bodyPr>
          <a:lstStyle/>
          <a:p>
            <a:pPr algn="l"/>
            <a:r>
              <a:rPr lang="ru-RU" sz="2400" b="1" dirty="0" smtClean="0">
                <a:solidFill>
                  <a:schemeClr val="tx1"/>
                </a:solidFill>
              </a:rPr>
              <a:t>  </a:t>
            </a:r>
            <a:r>
              <a:rPr lang="ru-RU" sz="2000" b="1" dirty="0" smtClean="0">
                <a:solidFill>
                  <a:schemeClr val="tx1"/>
                </a:solidFill>
              </a:rPr>
              <a:t>           - во внимании и поддержке без осуждения и оценок</a:t>
            </a:r>
            <a:endParaRPr lang="ru-RU" sz="2000" dirty="0" smtClean="0">
              <a:solidFill>
                <a:schemeClr val="tx1"/>
              </a:solidFill>
              <a:latin typeface="Times New Roman" pitchFamily="18" charset="0"/>
              <a:cs typeface="Times New Roman" pitchFamily="18" charset="0"/>
            </a:endParaRPr>
          </a:p>
          <a:p>
            <a:pPr algn="l"/>
            <a:endParaRPr lang="ru-RU" sz="2300" dirty="0" smtClean="0">
              <a:solidFill>
                <a:schemeClr val="tx1"/>
              </a:solidFill>
              <a:latin typeface="Times New Roman" pitchFamily="18" charset="0"/>
              <a:cs typeface="Times New Roman" pitchFamily="18" charset="0"/>
            </a:endParaRPr>
          </a:p>
          <a:p>
            <a:pPr algn="l"/>
            <a:endParaRPr lang="ru-RU" sz="2300" dirty="0" smtClean="0">
              <a:solidFill>
                <a:schemeClr val="tx1"/>
              </a:solidFill>
              <a:latin typeface="Times New Roman" pitchFamily="18" charset="0"/>
              <a:cs typeface="Times New Roman" pitchFamily="18" charset="0"/>
            </a:endParaRPr>
          </a:p>
          <a:p>
            <a:pPr algn="l"/>
            <a:endParaRPr lang="ru-RU" sz="2000" dirty="0">
              <a:solidFill>
                <a:srgbClr val="FF0000"/>
              </a:solidFill>
              <a:latin typeface="Times New Roman" pitchFamily="18" charset="0"/>
              <a:cs typeface="Times New Roman" pitchFamily="18" charset="0"/>
            </a:endParaRPr>
          </a:p>
        </p:txBody>
      </p:sp>
      <p:sp>
        <p:nvSpPr>
          <p:cNvPr id="6" name="Прямоугольник 5"/>
          <p:cNvSpPr/>
          <p:nvPr/>
        </p:nvSpPr>
        <p:spPr>
          <a:xfrm>
            <a:off x="2286000" y="1582341"/>
            <a:ext cx="6390456" cy="3108543"/>
          </a:xfrm>
          <a:prstGeom prst="rect">
            <a:avLst/>
          </a:prstGeom>
        </p:spPr>
        <p:txBody>
          <a:bodyPr wrap="square">
            <a:spAutoFit/>
          </a:bodyPr>
          <a:lstStyle/>
          <a:p>
            <a:endParaRPr lang="ru-RU" b="1" dirty="0" smtClean="0"/>
          </a:p>
          <a:p>
            <a:pPr>
              <a:buFont typeface="Arial" pitchFamily="34" charset="0"/>
              <a:buChar char="•"/>
            </a:pPr>
            <a:r>
              <a:rPr lang="ru-RU" sz="2000" b="1" dirty="0" smtClean="0"/>
              <a:t>  в четких (но не тесных) правилах и границах</a:t>
            </a:r>
            <a:endParaRPr lang="ru-RU" sz="2000" dirty="0" smtClean="0"/>
          </a:p>
          <a:p>
            <a:pPr>
              <a:buFont typeface="Arial" pitchFamily="34" charset="0"/>
              <a:buChar char="•"/>
            </a:pPr>
            <a:r>
              <a:rPr lang="ru-RU" sz="2000" b="1" dirty="0" smtClean="0"/>
              <a:t>  в развитии и обучении через жизненную практику</a:t>
            </a:r>
            <a:endParaRPr lang="ru-RU" sz="2000" dirty="0" smtClean="0"/>
          </a:p>
          <a:p>
            <a:pPr>
              <a:buFont typeface="Arial" pitchFamily="34" charset="0"/>
              <a:buChar char="•"/>
            </a:pPr>
            <a:r>
              <a:rPr lang="ru-RU" sz="2000" b="1" dirty="0" smtClean="0"/>
              <a:t>  в интересных жизненных событиях.</a:t>
            </a:r>
            <a:r>
              <a:rPr lang="ru-RU" sz="2000" dirty="0" smtClean="0"/>
              <a:t> </a:t>
            </a:r>
          </a:p>
          <a:p>
            <a:pPr>
              <a:buFont typeface="Arial" pitchFamily="34" charset="0"/>
              <a:buChar char="•"/>
            </a:pPr>
            <a:r>
              <a:rPr lang="ru-RU" sz="2000" b="1" dirty="0" smtClean="0"/>
              <a:t>  в удовольствии</a:t>
            </a:r>
            <a:endParaRPr lang="ru-RU" sz="2000" dirty="0" smtClean="0"/>
          </a:p>
          <a:p>
            <a:pPr>
              <a:buFont typeface="Arial" pitchFamily="34" charset="0"/>
              <a:buChar char="•"/>
            </a:pPr>
            <a:r>
              <a:rPr lang="ru-RU" sz="2000" b="1" dirty="0" smtClean="0"/>
              <a:t>  в уважении и признании</a:t>
            </a:r>
            <a:endParaRPr lang="ru-RU" sz="2000" dirty="0" smtClean="0"/>
          </a:p>
          <a:p>
            <a:pPr>
              <a:buFont typeface="Arial" pitchFamily="34" charset="0"/>
              <a:buChar char="•"/>
            </a:pPr>
            <a:r>
              <a:rPr lang="ru-RU" sz="2000" b="1" dirty="0" smtClean="0"/>
              <a:t>  в общении и принятии сверстниками</a:t>
            </a:r>
            <a:endParaRPr lang="ru-RU" sz="2000" dirty="0" smtClean="0"/>
          </a:p>
          <a:p>
            <a:pPr>
              <a:buFont typeface="Arial" pitchFamily="34" charset="0"/>
              <a:buChar char="•"/>
            </a:pPr>
            <a:r>
              <a:rPr lang="ru-RU" sz="2000" b="1" dirty="0" smtClean="0"/>
              <a:t>  в умении уверенно отстаивать свое мнение</a:t>
            </a:r>
            <a:endParaRPr lang="ru-RU" sz="2000" dirty="0" smtClean="0"/>
          </a:p>
          <a:p>
            <a:pPr>
              <a:buFont typeface="Arial" pitchFamily="34" charset="0"/>
              <a:buChar char="•"/>
            </a:pPr>
            <a:r>
              <a:rPr lang="ru-RU" sz="2000" b="1" dirty="0" smtClean="0"/>
              <a:t>  в творческом самовыражении и самореализации</a:t>
            </a:r>
            <a:endParaRPr lang="ru-RU" sz="2000" dirty="0" smtClean="0"/>
          </a:p>
          <a:p>
            <a:pPr>
              <a:buNone/>
            </a:pPr>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19672" y="3140968"/>
            <a:ext cx="7309320" cy="1152128"/>
          </a:xfrm>
        </p:spPr>
        <p:txBody>
          <a:bodyPr>
            <a:noAutofit/>
          </a:bodyPr>
          <a:lstStyle/>
          <a:p>
            <a:pPr algn="l"/>
            <a:r>
              <a:rPr lang="ru-RU" sz="1200" b="1" dirty="0" smtClean="0"/>
              <a:t>потребность во внимании и поддержке  </a:t>
            </a:r>
            <a:r>
              <a:rPr lang="ru-RU" sz="1200" dirty="0" smtClean="0"/>
              <a:t>без осуждения и оценок, то есть в </a:t>
            </a:r>
            <a:r>
              <a:rPr lang="ru-RU" sz="1200" dirty="0" err="1" smtClean="0"/>
              <a:t>безоценочной</a:t>
            </a:r>
            <a:r>
              <a:rPr lang="ru-RU" sz="1200" dirty="0" smtClean="0"/>
              <a:t> теплоте, принятии и мудрости взрослых;</a:t>
            </a:r>
            <a:br>
              <a:rPr lang="ru-RU" sz="1200" dirty="0" smtClean="0"/>
            </a:br>
            <a:r>
              <a:rPr lang="ru-RU" sz="1200" b="1" dirty="0" smtClean="0"/>
              <a:t>потребность в четких (но не тесных) правилах и границах</a:t>
            </a:r>
            <a:r>
              <a:rPr lang="ru-RU" sz="1200" dirty="0" smtClean="0"/>
              <a:t>, которые должны удерживать взрослые, несмотря на бунт и сопротивление </a:t>
            </a:r>
            <a:r>
              <a:rPr lang="ru-RU" sz="1200" dirty="0" err="1" smtClean="0"/>
              <a:t>тинейджера</a:t>
            </a:r>
            <a:r>
              <a:rPr lang="ru-RU" sz="1200" dirty="0" smtClean="0"/>
              <a:t>, - без четких границ подростку трудно самостоятельно удерживаться от деструктивных форм поведения, трудно выстраивать внутренние позиции и успешно социализироваться;</a:t>
            </a:r>
            <a:br>
              <a:rPr lang="ru-RU" sz="1200" dirty="0" smtClean="0"/>
            </a:br>
            <a:r>
              <a:rPr lang="ru-RU" sz="1200" b="1" dirty="0" smtClean="0"/>
              <a:t>потребность в развитии и обучении через жизненную практику</a:t>
            </a:r>
            <a:r>
              <a:rPr lang="ru-RU" sz="1200" dirty="0" smtClean="0"/>
              <a:t> – подросток должен получать жизненный опыт, он не может и не хочет полагаться только на теоретическое восприятие жизни или на чужой опыт;</a:t>
            </a:r>
            <a:br>
              <a:rPr lang="ru-RU" sz="1200" dirty="0" smtClean="0"/>
            </a:br>
            <a:r>
              <a:rPr lang="ru-RU" sz="1200" b="1" dirty="0" smtClean="0"/>
              <a:t>потребность в интересных жизненных событиях.</a:t>
            </a:r>
            <a:r>
              <a:rPr lang="ru-RU" sz="1200" dirty="0" smtClean="0"/>
              <a:t> Интерес – это главный двигатель личностного развития человека, в подростковом возрасте он максимально активен и постоянно требует удовлетворения;</a:t>
            </a:r>
            <a:br>
              <a:rPr lang="ru-RU" sz="1200" dirty="0" smtClean="0"/>
            </a:br>
            <a:r>
              <a:rPr lang="ru-RU" sz="1200" b="1" dirty="0" smtClean="0"/>
              <a:t>потребность в удовольствии</a:t>
            </a:r>
            <a:r>
              <a:rPr lang="ru-RU" sz="1200" dirty="0" smtClean="0"/>
              <a:t> –подросток изучает себя, свои чувства и ощущения,  он стремиться к чувственному обогащению, естественно, что удовольствия – это наиболее переживаемые желания;</a:t>
            </a:r>
            <a:br>
              <a:rPr lang="ru-RU" sz="1200" dirty="0" smtClean="0"/>
            </a:br>
            <a:r>
              <a:rPr lang="ru-RU" sz="1200" b="1" dirty="0" smtClean="0"/>
              <a:t>потребность в уважении и признании</a:t>
            </a:r>
            <a:r>
              <a:rPr lang="ru-RU" sz="1200" dirty="0" smtClean="0"/>
              <a:t> – когда человек получает уважение и признание, у него вырабатывается прочная уверенность в себе как в ценной личности, и это ложиться в основу успеха во всех сферах его жизни;</a:t>
            </a:r>
            <a:br>
              <a:rPr lang="ru-RU" sz="1200" dirty="0" smtClean="0"/>
            </a:br>
            <a:r>
              <a:rPr lang="ru-RU" sz="1200" b="1" dirty="0" smtClean="0"/>
              <a:t>потребность в общении и принятии сверстниками</a:t>
            </a:r>
            <a:r>
              <a:rPr lang="ru-RU" sz="1200" dirty="0" smtClean="0"/>
              <a:t> –подросток стремиться получать социальный опыт и вырабатывает наиболее успешные модели поведения, помогающие ему </a:t>
            </a:r>
            <a:r>
              <a:rPr lang="ru-RU" sz="1200" dirty="0" err="1" smtClean="0"/>
              <a:t>самоутверждаться</a:t>
            </a:r>
            <a:r>
              <a:rPr lang="ru-RU" sz="1200" dirty="0" smtClean="0"/>
              <a:t>, чувствовать себя уверенно, получать любовь, симпатию, признание; подростку важно знать, что он ценен для окружающих, что его мнение имеет значение; он готов сделать все, чтобы реальная или воображаемая группа людей, к которой он бы хотел принадлежать (</a:t>
            </a:r>
            <a:r>
              <a:rPr lang="ru-RU" sz="1200" dirty="0" err="1" smtClean="0"/>
              <a:t>референтная</a:t>
            </a:r>
            <a:r>
              <a:rPr lang="ru-RU" sz="1200" dirty="0" smtClean="0"/>
              <a:t> группа), признала его «своим», даже если при этом придется наступить на горло своему собственному «Я»;</a:t>
            </a:r>
            <a:br>
              <a:rPr lang="ru-RU" sz="1200" dirty="0" smtClean="0"/>
            </a:br>
            <a:r>
              <a:rPr lang="ru-RU" sz="1200" b="1" dirty="0" smtClean="0"/>
              <a:t>потребность в умении уверенно отстаивать свое мнение</a:t>
            </a:r>
            <a:r>
              <a:rPr lang="ru-RU" sz="1200" dirty="0" smtClean="0"/>
              <a:t>(которое основано на общей уверенности в себе) – именно неумение это делать ведет ко многим  проблемам в жизни подростка, которые ограничивают его </a:t>
            </a:r>
            <a:r>
              <a:rPr lang="ru-RU" sz="1200" dirty="0" err="1" smtClean="0"/>
              <a:t>саморегуляцию</a:t>
            </a:r>
            <a:r>
              <a:rPr lang="ru-RU" sz="1200" dirty="0" smtClean="0"/>
              <a:t> и развитие, - к застенчивости, зависимости от дурного сообщества, переживанию беспомощности и никчемности, отказу от будущих профессиональных  успехов и т.д.;</a:t>
            </a:r>
            <a:br>
              <a:rPr lang="ru-RU" sz="1200" dirty="0" smtClean="0"/>
            </a:br>
            <a:r>
              <a:rPr lang="ru-RU" sz="1200" b="1" dirty="0" smtClean="0"/>
              <a:t>потребность в творческом самовыражении и самореализации</a:t>
            </a:r>
            <a:r>
              <a:rPr lang="ru-RU" sz="1200" dirty="0" smtClean="0"/>
              <a:t> –творческая самореализация – это сильнейшая струя в развитии подростка; если он находит возможность для удовлетворения этой потребности, он практически находит возможность удовлетворить и все остальные; творчески </a:t>
            </a:r>
            <a:r>
              <a:rPr lang="ru-RU" sz="1200" dirty="0" err="1" smtClean="0"/>
              <a:t>самореализуясь</a:t>
            </a:r>
            <a:r>
              <a:rPr lang="ru-RU" sz="1200" dirty="0" smtClean="0"/>
              <a:t>, подросток получает практический жизненный опыт – ему интересно, он развивается, он испытывает уважение к самому себе, получает результаты своего творчества, его принимают окружающие, и ему легко жить в четких границах своего творчества;</a:t>
            </a:r>
            <a:br>
              <a:rPr lang="ru-RU" sz="1200" dirty="0" smtClean="0"/>
            </a:br>
            <a:r>
              <a:rPr lang="ru-RU" sz="1200" dirty="0" smtClean="0"/>
              <a:t/>
            </a:r>
            <a:br>
              <a:rPr lang="ru-RU" sz="1200" dirty="0" smtClean="0"/>
            </a:br>
            <a:endParaRPr lang="ru-RU" sz="1200" b="1" dirty="0">
              <a:solidFill>
                <a:srgbClr val="C00000"/>
              </a:solidFill>
            </a:endParaRPr>
          </a:p>
        </p:txBody>
      </p:sp>
      <p:sp>
        <p:nvSpPr>
          <p:cNvPr id="3" name="Подзаголовок 2"/>
          <p:cNvSpPr>
            <a:spLocks noGrp="1"/>
          </p:cNvSpPr>
          <p:nvPr>
            <p:ph type="subTitle" idx="1"/>
          </p:nvPr>
        </p:nvSpPr>
        <p:spPr>
          <a:xfrm>
            <a:off x="1547664" y="332656"/>
            <a:ext cx="7344816" cy="720080"/>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1835696" y="980729"/>
            <a:ext cx="6768752" cy="4968552"/>
          </a:xfrm>
        </p:spPr>
        <p:txBody>
          <a:bodyPr>
            <a:normAutofit fontScale="90000"/>
          </a:bodyPr>
          <a:lstStyle/>
          <a:p>
            <a:pPr algn="l"/>
            <a:r>
              <a:rPr lang="ru-RU" sz="2000" b="1" dirty="0" smtClean="0"/>
              <a:t>Отделиться от родителей.</a:t>
            </a:r>
            <a:r>
              <a:rPr lang="ru-RU" sz="2000" dirty="0" smtClean="0"/>
              <a:t> Стать взрослым можно только через проявление собственной автономии. Автономный – значит, способный опираться на себя, значит, принимающий собственные решения и несущий за них ответственность. Отделиться – значит, отвергнуть все то, что насаждают и предлагают, и найти собственные решения и смыслы (даже если потом окажется, что они очень похожи на те, что предлагались ему родителями).</a:t>
            </a:r>
            <a:br>
              <a:rPr lang="ru-RU" sz="2000" dirty="0" smtClean="0"/>
            </a:br>
            <a:r>
              <a:rPr lang="ru-RU" sz="2000" b="1" dirty="0" smtClean="0"/>
              <a:t>Обнаружить себя и свой пол.</a:t>
            </a:r>
            <a:r>
              <a:rPr lang="ru-RU" sz="2000" dirty="0" smtClean="0"/>
              <a:t> Понять, кто ты такой. Что за человек. Что можешь в этой жизни, а что нет. Что получается у тебя лучше, чем у других, а что – хуже. В чем ты уникален и неповторим. Каков ты как будущий мужчина или женщина. Что есть женское и мужское в каждом из нас.</a:t>
            </a:r>
            <a:br>
              <a:rPr lang="ru-RU" sz="2000" dirty="0" smtClean="0"/>
            </a:br>
            <a:r>
              <a:rPr lang="ru-RU" sz="2000" b="1" dirty="0" smtClean="0"/>
              <a:t>Открыть для себя мир других людей.</a:t>
            </a:r>
            <a:r>
              <a:rPr lang="ru-RU" sz="2000" dirty="0" smtClean="0"/>
              <a:t> Понять, в чем состоят законы общения. Каковы правила взаимодействия во взрослом мире. В чем секреты общения с мужчинами и женщинами. Что такое любовь, и как построить отношения?</a:t>
            </a:r>
            <a:br>
              <a:rPr lang="ru-RU" sz="2000" dirty="0" smtClean="0"/>
            </a:br>
            <a:endParaRPr lang="ru-RU" sz="2000" dirty="0"/>
          </a:p>
        </p:txBody>
      </p:sp>
      <p:sp>
        <p:nvSpPr>
          <p:cNvPr id="3" name="Подзаголовок 2"/>
          <p:cNvSpPr>
            <a:spLocks noGrp="1"/>
          </p:cNvSpPr>
          <p:nvPr>
            <p:ph type="subTitle" idx="1"/>
          </p:nvPr>
        </p:nvSpPr>
        <p:spPr>
          <a:xfrm>
            <a:off x="755576" y="260648"/>
            <a:ext cx="7736904" cy="648072"/>
          </a:xfrm>
        </p:spPr>
        <p:txBody>
          <a:bodyPr>
            <a:normAutofit/>
          </a:bodyPr>
          <a:lstStyle/>
          <a:p>
            <a:r>
              <a:rPr lang="ru-RU" sz="2000" dirty="0" smtClean="0">
                <a:solidFill>
                  <a:srgbClr val="FF0000"/>
                </a:solidFill>
                <a:latin typeface="Times New Roman" pitchFamily="18" charset="0"/>
                <a:cs typeface="Times New Roman" pitchFamily="18" charset="0"/>
              </a:rPr>
              <a:t>Задачи развития в подростковом возрасте.</a:t>
            </a:r>
            <a:endParaRPr lang="ru-RU" sz="23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1916832"/>
            <a:ext cx="6912768" cy="2592288"/>
          </a:xfrm>
        </p:spPr>
        <p:txBody>
          <a:bodyPr>
            <a:noAutofit/>
          </a:bodyPr>
          <a:lstStyle/>
          <a:p>
            <a:r>
              <a:rPr lang="ru-RU" sz="2800" b="1" dirty="0" smtClean="0">
                <a:solidFill>
                  <a:srgbClr val="C00000"/>
                </a:solidFill>
              </a:rPr>
              <a:t>Для удовлетворения  потребности   подростка во многих случаях нужны другие  люди: </a:t>
            </a:r>
            <a:br>
              <a:rPr lang="ru-RU" sz="2800" b="1" dirty="0" smtClean="0">
                <a:solidFill>
                  <a:srgbClr val="C00000"/>
                </a:solidFill>
              </a:rPr>
            </a:br>
            <a:r>
              <a:rPr lang="ru-RU" sz="2800" b="1" dirty="0" smtClean="0">
                <a:solidFill>
                  <a:srgbClr val="C00000"/>
                </a:solidFill>
              </a:rPr>
              <a:t>родители, друзья, одноклассники и т.д.</a:t>
            </a:r>
            <a:endParaRPr lang="ru-RU" sz="2800" b="1" dirty="0">
              <a:solidFill>
                <a:srgbClr val="C00000"/>
              </a:solidFill>
            </a:endParaRPr>
          </a:p>
        </p:txBody>
      </p:sp>
      <p:sp>
        <p:nvSpPr>
          <p:cNvPr id="3" name="Подзаголовок 2"/>
          <p:cNvSpPr>
            <a:spLocks noGrp="1"/>
          </p:cNvSpPr>
          <p:nvPr>
            <p:ph type="subTitle" idx="1"/>
          </p:nvPr>
        </p:nvSpPr>
        <p:spPr>
          <a:xfrm>
            <a:off x="1547664" y="332656"/>
            <a:ext cx="7344816" cy="720080"/>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63688" y="1916832"/>
            <a:ext cx="6912768" cy="2592288"/>
          </a:xfrm>
        </p:spPr>
        <p:txBody>
          <a:bodyPr>
            <a:noAutofit/>
          </a:bodyPr>
          <a:lstStyle/>
          <a:p>
            <a:r>
              <a:rPr lang="ru-RU" sz="2800" b="1" dirty="0" smtClean="0">
                <a:solidFill>
                  <a:srgbClr val="C00000"/>
                </a:solidFill>
              </a:rPr>
              <a:t>Если рядом </a:t>
            </a:r>
            <a:r>
              <a:rPr lang="ru-RU" sz="2800" b="1" u="sng" dirty="0" smtClean="0">
                <a:solidFill>
                  <a:srgbClr val="C00000"/>
                </a:solidFill>
              </a:rPr>
              <a:t>не оказывается </a:t>
            </a:r>
            <a:r>
              <a:rPr lang="ru-RU" sz="2800" b="1" dirty="0" smtClean="0">
                <a:solidFill>
                  <a:srgbClr val="C00000"/>
                </a:solidFill>
              </a:rPr>
              <a:t>тех, кто  может </a:t>
            </a:r>
            <a:br>
              <a:rPr lang="ru-RU" sz="2800" b="1" dirty="0" smtClean="0">
                <a:solidFill>
                  <a:srgbClr val="C00000"/>
                </a:solidFill>
              </a:rPr>
            </a:br>
            <a:r>
              <a:rPr lang="ru-RU" sz="2800" b="1" dirty="0" smtClean="0">
                <a:solidFill>
                  <a:srgbClr val="C00000"/>
                </a:solidFill>
              </a:rPr>
              <a:t>помочь в удовлетворении потребностей: выслушать, научить, поддержать, принять, не осуждать, </a:t>
            </a:r>
            <a:r>
              <a:rPr lang="ru-RU" sz="2800" b="1" smtClean="0">
                <a:solidFill>
                  <a:srgbClr val="C00000"/>
                </a:solidFill>
              </a:rPr>
              <a:t>но иметь </a:t>
            </a:r>
            <a:r>
              <a:rPr lang="ru-RU" sz="2800" b="1" dirty="0" smtClean="0">
                <a:solidFill>
                  <a:srgbClr val="C00000"/>
                </a:solidFill>
              </a:rPr>
              <a:t>своё  мнение, то потребности  начинают удовлетворяться  </a:t>
            </a:r>
            <a:r>
              <a:rPr lang="ru-RU" sz="2800" b="1" dirty="0" err="1" smtClean="0">
                <a:solidFill>
                  <a:srgbClr val="C00000"/>
                </a:solidFill>
              </a:rPr>
              <a:t>суррогатно</a:t>
            </a:r>
            <a:r>
              <a:rPr lang="ru-RU" sz="2800" b="1" dirty="0" smtClean="0">
                <a:solidFill>
                  <a:srgbClr val="C00000"/>
                </a:solidFill>
              </a:rPr>
              <a:t>…</a:t>
            </a:r>
            <a:br>
              <a:rPr lang="ru-RU" sz="2800" b="1" dirty="0" smtClean="0">
                <a:solidFill>
                  <a:srgbClr val="C00000"/>
                </a:solidFill>
              </a:rPr>
            </a:br>
            <a:r>
              <a:rPr lang="ru-RU" sz="2800" b="1" dirty="0" smtClean="0">
                <a:solidFill>
                  <a:srgbClr val="C00000"/>
                </a:solidFill>
              </a:rPr>
              <a:t>Часто через употребление ПАВ.</a:t>
            </a:r>
            <a:endParaRPr lang="ru-RU" sz="2800" b="1" dirty="0">
              <a:solidFill>
                <a:srgbClr val="C00000"/>
              </a:solidFill>
            </a:endParaRPr>
          </a:p>
        </p:txBody>
      </p:sp>
      <p:sp>
        <p:nvSpPr>
          <p:cNvPr id="3" name="Подзаголовок 2"/>
          <p:cNvSpPr>
            <a:spLocks noGrp="1"/>
          </p:cNvSpPr>
          <p:nvPr>
            <p:ph type="subTitle" idx="1"/>
          </p:nvPr>
        </p:nvSpPr>
        <p:spPr>
          <a:xfrm>
            <a:off x="1547664" y="332656"/>
            <a:ext cx="7344816" cy="720080"/>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476672"/>
            <a:ext cx="6336704" cy="936104"/>
          </a:xfrm>
        </p:spPr>
        <p:txBody>
          <a:bodyPr>
            <a:normAutofit fontScale="90000"/>
          </a:bodyPr>
          <a:lstStyle/>
          <a:p>
            <a:r>
              <a:rPr lang="ru-RU" sz="2400" b="1" dirty="0" smtClean="0">
                <a:solidFill>
                  <a:schemeClr val="accent6">
                    <a:lumMod val="75000"/>
                  </a:schemeClr>
                </a:solidFill>
                <a:latin typeface="Times New Roman" pitchFamily="18" charset="0"/>
                <a:cs typeface="Times New Roman" pitchFamily="18" charset="0"/>
              </a:rPr>
              <a:t>Вопросы для обсуждения.</a:t>
            </a:r>
            <a:br>
              <a:rPr lang="ru-RU" sz="2400" b="1" dirty="0" smtClean="0">
                <a:solidFill>
                  <a:schemeClr val="accent6">
                    <a:lumMod val="75000"/>
                  </a:schemeClr>
                </a:solidFill>
                <a:latin typeface="Times New Roman" pitchFamily="18" charset="0"/>
                <a:cs typeface="Times New Roman" pitchFamily="18" charset="0"/>
              </a:rPr>
            </a:br>
            <a:r>
              <a:rPr lang="ru-RU" sz="2800" dirty="0" smtClean="0">
                <a:solidFill>
                  <a:schemeClr val="accent6">
                    <a:lumMod val="75000"/>
                  </a:schemeClr>
                </a:solidFill>
                <a:latin typeface="Times New Roman" pitchFamily="18" charset="0"/>
                <a:cs typeface="Times New Roman" pitchFamily="18" charset="0"/>
              </a:rPr>
              <a:t/>
            </a:r>
            <a:br>
              <a:rPr lang="ru-RU" sz="2800" dirty="0" smtClean="0">
                <a:solidFill>
                  <a:schemeClr val="accent6">
                    <a:lumMod val="75000"/>
                  </a:schemeClr>
                </a:solidFill>
                <a:latin typeface="Times New Roman" pitchFamily="18" charset="0"/>
                <a:cs typeface="Times New Roman" pitchFamily="18" charset="0"/>
              </a:rPr>
            </a:br>
            <a:endParaRPr lang="ru-RU" sz="2400" b="0" dirty="0">
              <a:solidFill>
                <a:schemeClr val="accent6">
                  <a:lumMod val="75000"/>
                </a:schemeClr>
              </a:solidFill>
              <a:latin typeface="Times New Roman" pitchFamily="18" charset="0"/>
              <a:cs typeface="Times New Roman" pitchFamily="18" charset="0"/>
            </a:endParaRPr>
          </a:p>
        </p:txBody>
      </p:sp>
      <p:sp>
        <p:nvSpPr>
          <p:cNvPr id="3" name="Подзаголовок 2"/>
          <p:cNvSpPr>
            <a:spLocks noGrp="1"/>
          </p:cNvSpPr>
          <p:nvPr>
            <p:ph type="body" idx="4294967295"/>
          </p:nvPr>
        </p:nvSpPr>
        <p:spPr>
          <a:xfrm>
            <a:off x="2267744" y="1916832"/>
            <a:ext cx="5688632" cy="2880320"/>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4300" dirty="0">
              <a:solidFill>
                <a:srgbClr val="FF0000"/>
              </a:solidFill>
              <a:latin typeface="Times New Roman" pitchFamily="18" charset="0"/>
              <a:cs typeface="Times New Roman" pitchFamily="18" charset="0"/>
            </a:endParaRPr>
          </a:p>
        </p:txBody>
      </p:sp>
      <p:sp>
        <p:nvSpPr>
          <p:cNvPr id="5" name="Прямоугольник 4"/>
          <p:cNvSpPr/>
          <p:nvPr/>
        </p:nvSpPr>
        <p:spPr>
          <a:xfrm>
            <a:off x="1835696" y="1196752"/>
            <a:ext cx="6912768" cy="4708981"/>
          </a:xfrm>
          <a:prstGeom prst="rect">
            <a:avLst/>
          </a:prstGeom>
        </p:spPr>
        <p:txBody>
          <a:bodyPr wrap="square">
            <a:spAutoFit/>
          </a:bodyPr>
          <a:lstStyle/>
          <a:p>
            <a:pPr marL="342900" indent="-342900">
              <a:buAutoNum type="arabicPeriod"/>
            </a:pPr>
            <a:endParaRPr lang="ru-RU" dirty="0" smtClean="0">
              <a:solidFill>
                <a:schemeClr val="accent4">
                  <a:lumMod val="75000"/>
                </a:schemeClr>
              </a:solidFill>
              <a:latin typeface="Times New Roman" pitchFamily="18" charset="0"/>
              <a:cs typeface="Times New Roman" pitchFamily="18" charset="0"/>
            </a:endParaRPr>
          </a:p>
          <a:p>
            <a:pPr marL="342900" indent="-342900"/>
            <a:r>
              <a:rPr lang="ru-RU" dirty="0" smtClean="0">
                <a:solidFill>
                  <a:schemeClr val="accent4">
                    <a:lumMod val="75000"/>
                  </a:schemeClr>
                </a:solidFill>
                <a:latin typeface="Times New Roman" pitchFamily="18" charset="0"/>
                <a:cs typeface="Times New Roman" pitchFamily="18" charset="0"/>
              </a:rPr>
              <a:t>1</a:t>
            </a:r>
            <a:r>
              <a:rPr lang="ru-RU" sz="2400" dirty="0" smtClean="0">
                <a:solidFill>
                  <a:schemeClr val="accent4">
                    <a:lumMod val="75000"/>
                  </a:schemeClr>
                </a:solidFill>
                <a:latin typeface="Times New Roman" pitchFamily="18" charset="0"/>
                <a:cs typeface="Times New Roman" pitchFamily="18" charset="0"/>
              </a:rPr>
              <a:t>. Основные понятия  процесса формирования зависимого поведения</a:t>
            </a:r>
          </a:p>
          <a:p>
            <a:pPr marL="342900" indent="-342900"/>
            <a:r>
              <a:rPr lang="ru-RU" sz="2400" dirty="0" smtClean="0">
                <a:solidFill>
                  <a:schemeClr val="accent4">
                    <a:lumMod val="75000"/>
                  </a:schemeClr>
                </a:solidFill>
                <a:latin typeface="Times New Roman" pitchFamily="18" charset="0"/>
                <a:cs typeface="Times New Roman" pitchFamily="18" charset="0"/>
              </a:rPr>
              <a:t>2. Потребности старших подростков. Способы их удовлетворения.</a:t>
            </a:r>
          </a:p>
          <a:p>
            <a:pPr marL="342900" indent="-342900"/>
            <a:r>
              <a:rPr lang="ru-RU" sz="2400" dirty="0" smtClean="0">
                <a:solidFill>
                  <a:schemeClr val="accent4">
                    <a:lumMod val="75000"/>
                  </a:schemeClr>
                </a:solidFill>
                <a:latin typeface="Times New Roman" pitchFamily="18" charset="0"/>
                <a:cs typeface="Times New Roman" pitchFamily="18" charset="0"/>
              </a:rPr>
              <a:t>3. Признаки употребления подростками </a:t>
            </a:r>
            <a:r>
              <a:rPr lang="ru-RU" sz="2400" dirty="0" err="1" smtClean="0">
                <a:solidFill>
                  <a:schemeClr val="accent4">
                    <a:lumMod val="75000"/>
                  </a:schemeClr>
                </a:solidFill>
                <a:latin typeface="Times New Roman" pitchFamily="18" charset="0"/>
                <a:cs typeface="Times New Roman" pitchFamily="18" charset="0"/>
              </a:rPr>
              <a:t>психоактивных</a:t>
            </a:r>
            <a:r>
              <a:rPr lang="ru-RU" sz="2400" dirty="0" smtClean="0">
                <a:solidFill>
                  <a:schemeClr val="accent4">
                    <a:lumMod val="75000"/>
                  </a:schemeClr>
                </a:solidFill>
                <a:latin typeface="Times New Roman" pitchFamily="18" charset="0"/>
                <a:cs typeface="Times New Roman" pitchFamily="18" charset="0"/>
              </a:rPr>
              <a:t> веществ. Правильные и неправильные действия  (реакции) родителей.</a:t>
            </a:r>
          </a:p>
          <a:p>
            <a:pPr marL="342900" indent="-342900"/>
            <a:r>
              <a:rPr lang="ru-RU" sz="2400" dirty="0" smtClean="0">
                <a:solidFill>
                  <a:schemeClr val="accent4">
                    <a:lumMod val="75000"/>
                  </a:schemeClr>
                </a:solidFill>
                <a:latin typeface="Times New Roman" pitchFamily="18" charset="0"/>
                <a:cs typeface="Times New Roman" pitchFamily="18" charset="0"/>
              </a:rPr>
              <a:t>4. Эмоциональное и духовное здоровье семьи как основа профилактики первых проб и формирования зависимого поведения детей и  подростков.</a:t>
            </a:r>
          </a:p>
          <a:p>
            <a:endParaRPr lang="ru-RU"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1412776"/>
            <a:ext cx="5904656" cy="3384376"/>
          </a:xfrm>
        </p:spPr>
        <p:txBody>
          <a:bodyPr>
            <a:noAutofit/>
          </a:bodyPr>
          <a:lstStyle/>
          <a:p>
            <a:r>
              <a:rPr lang="ru-RU" sz="3200" b="1" dirty="0" smtClean="0">
                <a:solidFill>
                  <a:schemeClr val="tx2"/>
                </a:solidFill>
                <a:latin typeface="Tahoma" pitchFamily="34" charset="0"/>
                <a:cs typeface="Tahoma" pitchFamily="34" charset="0"/>
              </a:rPr>
              <a:t>ПРИЗНАКИ УПОТРЕБЛЕНИЯ  </a:t>
            </a:r>
            <a:br>
              <a:rPr lang="ru-RU" sz="3200" b="1" dirty="0" smtClean="0">
                <a:solidFill>
                  <a:schemeClr val="tx2"/>
                </a:solidFill>
                <a:latin typeface="Tahoma" pitchFamily="34" charset="0"/>
                <a:cs typeface="Tahoma" pitchFamily="34" charset="0"/>
              </a:rPr>
            </a:br>
            <a:r>
              <a:rPr lang="ru-RU" sz="3200" b="1" dirty="0" smtClean="0">
                <a:solidFill>
                  <a:schemeClr val="tx2"/>
                </a:solidFill>
                <a:latin typeface="Tahoma" pitchFamily="34" charset="0"/>
                <a:cs typeface="Tahoma" pitchFamily="34" charset="0"/>
              </a:rPr>
              <a:t>ПСИХОАКТИВНЫХ ВЕЩЕСТВ</a:t>
            </a:r>
            <a:r>
              <a:rPr lang="ru-RU" sz="3200" dirty="0" smtClean="0">
                <a:solidFill>
                  <a:schemeClr val="tx2"/>
                </a:solidFill>
                <a:latin typeface="Tahoma" pitchFamily="34" charset="0"/>
                <a:cs typeface="Tahoma" pitchFamily="34" charset="0"/>
              </a:rPr>
              <a:t/>
            </a:r>
            <a:br>
              <a:rPr lang="ru-RU" sz="3200" dirty="0" smtClean="0">
                <a:solidFill>
                  <a:schemeClr val="tx2"/>
                </a:solidFill>
                <a:latin typeface="Tahoma" pitchFamily="34" charset="0"/>
                <a:cs typeface="Tahoma" pitchFamily="34" charset="0"/>
              </a:rPr>
            </a:b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t>Виды </a:t>
            </a:r>
            <a:r>
              <a:rPr lang="ru-RU" sz="3200" b="1" dirty="0" err="1" smtClean="0"/>
              <a:t>психоактивных</a:t>
            </a:r>
            <a:r>
              <a:rPr lang="ru-RU" sz="3200" b="1" dirty="0" smtClean="0"/>
              <a:t> веществ</a:t>
            </a:r>
            <a:endParaRPr lang="ru-RU" sz="3200" b="1" dirty="0">
              <a:solidFill>
                <a:srgbClr val="C00000"/>
              </a:solidFill>
            </a:endParaRPr>
          </a:p>
        </p:txBody>
      </p:sp>
      <p:sp>
        <p:nvSpPr>
          <p:cNvPr id="3" name="Подзаголовок 2"/>
          <p:cNvSpPr>
            <a:spLocks noGrp="1"/>
          </p:cNvSpPr>
          <p:nvPr>
            <p:ph type="subTitle" idx="1"/>
          </p:nvPr>
        </p:nvSpPr>
        <p:spPr>
          <a:xfrm>
            <a:off x="2051720" y="1556792"/>
            <a:ext cx="6840760" cy="4824536"/>
          </a:xfrm>
        </p:spPr>
        <p:txBody>
          <a:bodyPr>
            <a:normAutofit lnSpcReduction="10000"/>
          </a:bodyPr>
          <a:lstStyle/>
          <a:p>
            <a:endParaRPr lang="ru-RU" sz="2300" dirty="0" smtClean="0">
              <a:solidFill>
                <a:schemeClr val="tx1"/>
              </a:solidFill>
              <a:latin typeface="Times New Roman" pitchFamily="18" charset="0"/>
              <a:cs typeface="Times New Roman" pitchFamily="18" charset="0"/>
            </a:endParaRPr>
          </a:p>
          <a:p>
            <a:pPr algn="l"/>
            <a:r>
              <a:rPr lang="ru-RU" sz="2800" b="1" dirty="0" smtClean="0">
                <a:solidFill>
                  <a:schemeClr val="tx1"/>
                </a:solidFill>
              </a:rPr>
              <a:t> Энергетические напитки, </a:t>
            </a:r>
          </a:p>
          <a:p>
            <a:pPr algn="l"/>
            <a:r>
              <a:rPr lang="ru-RU" sz="2800" b="1" dirty="0" smtClean="0">
                <a:solidFill>
                  <a:schemeClr val="tx1"/>
                </a:solidFill>
              </a:rPr>
              <a:t> </a:t>
            </a:r>
            <a:r>
              <a:rPr lang="ru-RU" sz="2800" b="1" dirty="0" err="1" smtClean="0">
                <a:solidFill>
                  <a:schemeClr val="tx1"/>
                </a:solidFill>
              </a:rPr>
              <a:t>насвай</a:t>
            </a:r>
            <a:r>
              <a:rPr lang="ru-RU" sz="2800" b="1" dirty="0" smtClean="0">
                <a:solidFill>
                  <a:schemeClr val="tx1"/>
                </a:solidFill>
              </a:rPr>
              <a:t>,</a:t>
            </a:r>
          </a:p>
          <a:p>
            <a:pPr algn="l"/>
            <a:r>
              <a:rPr lang="ru-RU" sz="2800" b="1" dirty="0" smtClean="0">
                <a:solidFill>
                  <a:schemeClr val="tx1"/>
                </a:solidFill>
              </a:rPr>
              <a:t> закись азота,</a:t>
            </a:r>
          </a:p>
          <a:p>
            <a:pPr algn="l"/>
            <a:r>
              <a:rPr lang="ru-RU" sz="2800" b="1" dirty="0" smtClean="0">
                <a:solidFill>
                  <a:schemeClr val="tx1"/>
                </a:solidFill>
              </a:rPr>
              <a:t> </a:t>
            </a:r>
            <a:r>
              <a:rPr lang="ru-RU" sz="2800" b="1" dirty="0" err="1" smtClean="0">
                <a:solidFill>
                  <a:schemeClr val="tx1"/>
                </a:solidFill>
              </a:rPr>
              <a:t>спайсы</a:t>
            </a:r>
            <a:r>
              <a:rPr lang="ru-RU" sz="2800" b="1" dirty="0" smtClean="0">
                <a:solidFill>
                  <a:schemeClr val="tx1"/>
                </a:solidFill>
              </a:rPr>
              <a:t>,</a:t>
            </a:r>
          </a:p>
          <a:p>
            <a:pPr algn="l"/>
            <a:r>
              <a:rPr lang="ru-RU" sz="2800" b="1" dirty="0" smtClean="0">
                <a:solidFill>
                  <a:schemeClr val="tx1"/>
                </a:solidFill>
              </a:rPr>
              <a:t> табак (никотин),</a:t>
            </a:r>
          </a:p>
          <a:p>
            <a:pPr algn="l"/>
            <a:r>
              <a:rPr lang="ru-RU" sz="2800" b="1" dirty="0" smtClean="0">
                <a:solidFill>
                  <a:schemeClr val="tx1"/>
                </a:solidFill>
              </a:rPr>
              <a:t> алкоголь,</a:t>
            </a:r>
          </a:p>
          <a:p>
            <a:pPr algn="l"/>
            <a:r>
              <a:rPr lang="ru-RU" sz="2800" b="1" dirty="0" smtClean="0">
                <a:solidFill>
                  <a:schemeClr val="tx1"/>
                </a:solidFill>
              </a:rPr>
              <a:t> летучие органические растворители,</a:t>
            </a:r>
          </a:p>
          <a:p>
            <a:pPr algn="l"/>
            <a:r>
              <a:rPr lang="ru-RU" sz="2800" b="1" dirty="0" smtClean="0">
                <a:solidFill>
                  <a:schemeClr val="tx1"/>
                </a:solidFill>
              </a:rPr>
              <a:t> лекарственные препараты,</a:t>
            </a:r>
          </a:p>
          <a:p>
            <a:pPr algn="l"/>
            <a:r>
              <a:rPr lang="ru-RU" sz="2800" b="1" dirty="0" smtClean="0">
                <a:solidFill>
                  <a:schemeClr val="tx1"/>
                </a:solidFill>
              </a:rPr>
              <a:t> </a:t>
            </a:r>
            <a:r>
              <a:rPr lang="ru-RU" sz="2800" b="1" i="1" u="sng" dirty="0" smtClean="0">
                <a:solidFill>
                  <a:schemeClr val="tx1"/>
                </a:solidFill>
              </a:rPr>
              <a:t>наркотические вещества</a:t>
            </a: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3212976"/>
            <a:ext cx="6912768" cy="1152128"/>
          </a:xfrm>
        </p:spPr>
        <p:txBody>
          <a:bodyPr>
            <a:noAutofit/>
          </a:bodyPr>
          <a:lstStyle/>
          <a:p>
            <a:pPr algn="l"/>
            <a:r>
              <a:rPr lang="ru-RU" sz="3200" b="1" dirty="0" smtClean="0">
                <a:solidFill>
                  <a:schemeClr val="accent6">
                    <a:lumMod val="50000"/>
                  </a:schemeClr>
                </a:solidFill>
              </a:rPr>
              <a:t>Любопытство, </a:t>
            </a:r>
            <a:r>
              <a:rPr lang="ru-RU" sz="3200" b="1" dirty="0" smtClean="0">
                <a:solidFill>
                  <a:schemeClr val="accent6">
                    <a:lumMod val="50000"/>
                  </a:schemeClr>
                </a:solidFill>
              </a:rPr>
              <a:t>интерес; за </a:t>
            </a:r>
            <a:r>
              <a:rPr lang="ru-RU" sz="3200" b="1" dirty="0" smtClean="0">
                <a:solidFill>
                  <a:schemeClr val="accent6">
                    <a:lumMod val="50000"/>
                  </a:schemeClr>
                </a:solidFill>
              </a:rPr>
              <a:t>компанию;</a:t>
            </a:r>
            <a:br>
              <a:rPr lang="ru-RU" sz="3200" b="1" dirty="0" smtClean="0">
                <a:solidFill>
                  <a:schemeClr val="accent6">
                    <a:lumMod val="50000"/>
                  </a:schemeClr>
                </a:solidFill>
              </a:rPr>
            </a:br>
            <a:r>
              <a:rPr lang="ru-RU" sz="3200" b="1" dirty="0" smtClean="0">
                <a:solidFill>
                  <a:schemeClr val="accent6">
                    <a:lumMod val="50000"/>
                  </a:schemeClr>
                </a:solidFill>
              </a:rPr>
              <a:t>принудительно ( заставили); </a:t>
            </a:r>
            <a:br>
              <a:rPr lang="ru-RU" sz="3200" b="1" dirty="0" smtClean="0">
                <a:solidFill>
                  <a:schemeClr val="accent6">
                    <a:lumMod val="50000"/>
                  </a:schemeClr>
                </a:solidFill>
              </a:rPr>
            </a:br>
            <a:r>
              <a:rPr lang="ru-RU" sz="3200" b="1" dirty="0" smtClean="0">
                <a:solidFill>
                  <a:schemeClr val="accent6">
                    <a:lumMod val="50000"/>
                  </a:schemeClr>
                </a:solidFill>
              </a:rPr>
              <a:t>неумение сказать </a:t>
            </a:r>
            <a:r>
              <a:rPr lang="en-US" sz="3200" b="1" dirty="0" smtClean="0">
                <a:solidFill>
                  <a:schemeClr val="accent6">
                    <a:lumMod val="50000"/>
                  </a:schemeClr>
                </a:solidFill>
              </a:rPr>
              <a:t>“</a:t>
            </a:r>
            <a:r>
              <a:rPr lang="ru-RU" sz="3200" b="1" dirty="0" smtClean="0">
                <a:solidFill>
                  <a:schemeClr val="accent6">
                    <a:lumMod val="50000"/>
                  </a:schemeClr>
                </a:solidFill>
              </a:rPr>
              <a:t>нет</a:t>
            </a:r>
            <a:r>
              <a:rPr lang="en-US" sz="3200" b="1" dirty="0" smtClean="0">
                <a:solidFill>
                  <a:schemeClr val="accent6">
                    <a:lumMod val="50000"/>
                  </a:schemeClr>
                </a:solidFill>
              </a:rPr>
              <a:t>”</a:t>
            </a:r>
            <a:r>
              <a:rPr lang="ru-RU" sz="3200" b="1" dirty="0" smtClean="0">
                <a:solidFill>
                  <a:schemeClr val="accent6">
                    <a:lumMod val="50000"/>
                  </a:schemeClr>
                </a:solidFill>
              </a:rPr>
              <a:t>;</a:t>
            </a:r>
            <a:r>
              <a:rPr lang="en-US" sz="3200" b="1" dirty="0" smtClean="0">
                <a:solidFill>
                  <a:schemeClr val="accent6">
                    <a:lumMod val="50000"/>
                  </a:schemeClr>
                </a:solidFill>
              </a:rPr>
              <a:t/>
            </a:r>
            <a:br>
              <a:rPr lang="en-US" sz="3200" b="1" dirty="0" smtClean="0">
                <a:solidFill>
                  <a:schemeClr val="accent6">
                    <a:lumMod val="50000"/>
                  </a:schemeClr>
                </a:solidFill>
              </a:rPr>
            </a:br>
            <a:r>
              <a:rPr lang="ru-RU" sz="3200" b="1" dirty="0" smtClean="0">
                <a:solidFill>
                  <a:schemeClr val="accent6">
                    <a:lumMod val="50000"/>
                  </a:schemeClr>
                </a:solidFill>
              </a:rPr>
              <a:t>назло родителям, другу, учителям;</a:t>
            </a:r>
            <a:br>
              <a:rPr lang="ru-RU" sz="3200" b="1" dirty="0" smtClean="0">
                <a:solidFill>
                  <a:schemeClr val="accent6">
                    <a:lumMod val="50000"/>
                  </a:schemeClr>
                </a:solidFill>
              </a:rPr>
            </a:br>
            <a:r>
              <a:rPr lang="ru-RU" sz="3200" b="1" dirty="0" smtClean="0">
                <a:solidFill>
                  <a:schemeClr val="accent6">
                    <a:lumMod val="50000"/>
                  </a:schemeClr>
                </a:solidFill>
              </a:rPr>
              <a:t>на </a:t>
            </a:r>
            <a:r>
              <a:rPr lang="en-US" sz="3200" b="1" dirty="0" smtClean="0">
                <a:solidFill>
                  <a:schemeClr val="accent6">
                    <a:lumMod val="50000"/>
                  </a:schemeClr>
                </a:solidFill>
              </a:rPr>
              <a:t>“</a:t>
            </a:r>
            <a:r>
              <a:rPr lang="ru-RU" sz="3200" b="1" dirty="0" smtClean="0">
                <a:solidFill>
                  <a:schemeClr val="accent6">
                    <a:lumMod val="50000"/>
                  </a:schemeClr>
                </a:solidFill>
              </a:rPr>
              <a:t>слабо</a:t>
            </a:r>
            <a:r>
              <a:rPr lang="en-US" sz="3200" b="1" dirty="0" smtClean="0">
                <a:solidFill>
                  <a:schemeClr val="accent6">
                    <a:lumMod val="50000"/>
                  </a:schemeClr>
                </a:solidFill>
              </a:rPr>
              <a:t>”</a:t>
            </a:r>
            <a:r>
              <a:rPr lang="ru-RU" sz="3200" b="1" dirty="0" smtClean="0">
                <a:solidFill>
                  <a:schemeClr val="accent6">
                    <a:lumMod val="50000"/>
                  </a:schemeClr>
                </a:solidFill>
              </a:rPr>
              <a:t>, на спор;</a:t>
            </a:r>
            <a:br>
              <a:rPr lang="ru-RU" sz="3200" b="1" dirty="0" smtClean="0">
                <a:solidFill>
                  <a:schemeClr val="accent6">
                    <a:lumMod val="50000"/>
                  </a:schemeClr>
                </a:solidFill>
              </a:rPr>
            </a:br>
            <a:r>
              <a:rPr lang="ru-RU" sz="3200" b="1" dirty="0" smtClean="0">
                <a:solidFill>
                  <a:schemeClr val="accent6">
                    <a:lumMod val="50000"/>
                  </a:schemeClr>
                </a:solidFill>
              </a:rPr>
              <a:t>в алкогольном опьянении (потеря самоконтроля)</a:t>
            </a:r>
            <a:br>
              <a:rPr lang="ru-RU" sz="3200" b="1" dirty="0" smtClean="0">
                <a:solidFill>
                  <a:schemeClr val="accent6">
                    <a:lumMod val="50000"/>
                  </a:schemeClr>
                </a:solidFill>
              </a:rPr>
            </a:br>
            <a:endParaRPr lang="ru-RU" sz="3200" b="1" dirty="0">
              <a:solidFill>
                <a:schemeClr val="accent6">
                  <a:lumMod val="50000"/>
                </a:schemeClr>
              </a:solidFill>
            </a:endParaRPr>
          </a:p>
        </p:txBody>
      </p:sp>
      <p:sp>
        <p:nvSpPr>
          <p:cNvPr id="3" name="Подзаголовок 2"/>
          <p:cNvSpPr>
            <a:spLocks noGrp="1"/>
          </p:cNvSpPr>
          <p:nvPr>
            <p:ph type="subTitle" idx="1"/>
          </p:nvPr>
        </p:nvSpPr>
        <p:spPr>
          <a:xfrm>
            <a:off x="2195736" y="260648"/>
            <a:ext cx="6408712" cy="1080120"/>
          </a:xfrm>
        </p:spPr>
        <p:txBody>
          <a:bodyPr>
            <a:normAutofit/>
          </a:bodyPr>
          <a:lstStyle/>
          <a:p>
            <a:r>
              <a:rPr lang="ru-RU" sz="2400" b="1" dirty="0" smtClean="0">
                <a:solidFill>
                  <a:schemeClr val="accent1">
                    <a:lumMod val="75000"/>
                  </a:schemeClr>
                </a:solidFill>
              </a:rPr>
              <a:t>Причины употребления подростками </a:t>
            </a:r>
            <a:r>
              <a:rPr lang="ru-RU" sz="2400" b="1" dirty="0" err="1" smtClean="0">
                <a:solidFill>
                  <a:schemeClr val="accent1">
                    <a:lumMod val="75000"/>
                  </a:schemeClr>
                </a:solidFill>
              </a:rPr>
              <a:t>психоактивных</a:t>
            </a:r>
            <a:r>
              <a:rPr lang="ru-RU" sz="2400" b="1" dirty="0" smtClean="0">
                <a:solidFill>
                  <a:schemeClr val="accent1">
                    <a:lumMod val="75000"/>
                  </a:schemeClr>
                </a:solidFill>
              </a:rPr>
              <a:t> веществ</a:t>
            </a:r>
          </a:p>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6624736" cy="936104"/>
          </a:xfrm>
        </p:spPr>
        <p:txBody>
          <a:bodyPr>
            <a:noAutofit/>
          </a:bodyPr>
          <a:lstStyle/>
          <a:p>
            <a:r>
              <a:rPr lang="ru-RU" sz="3200" b="1" dirty="0" smtClean="0"/>
              <a:t>На что обратить внимание в первую очередь?</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
        <p:nvSpPr>
          <p:cNvPr id="4" name="Прямоугольник 3"/>
          <p:cNvSpPr/>
          <p:nvPr/>
        </p:nvSpPr>
        <p:spPr>
          <a:xfrm>
            <a:off x="2286000" y="1916832"/>
            <a:ext cx="5886400" cy="3046988"/>
          </a:xfrm>
          <a:prstGeom prst="rect">
            <a:avLst/>
          </a:prstGeom>
        </p:spPr>
        <p:txBody>
          <a:bodyPr wrap="square">
            <a:spAutoFit/>
          </a:bodyPr>
          <a:lstStyle/>
          <a:p>
            <a:pPr>
              <a:defRPr/>
            </a:pPr>
            <a:r>
              <a:rPr lang="ru-RU" sz="3200" dirty="0" smtClean="0"/>
              <a:t>Резкие перепады настроения, независящие от внешних условий;</a:t>
            </a:r>
          </a:p>
          <a:p>
            <a:pPr>
              <a:defRPr/>
            </a:pPr>
            <a:r>
              <a:rPr lang="ru-RU" sz="3200" dirty="0" smtClean="0"/>
              <a:t>Изменение ритма сна ребенка;</a:t>
            </a:r>
          </a:p>
          <a:p>
            <a:pPr>
              <a:defRPr/>
            </a:pPr>
            <a:r>
              <a:rPr lang="ru-RU" sz="3200" dirty="0" smtClean="0"/>
              <a:t>Изменение аппетита и манеры употребления пищи.</a:t>
            </a:r>
            <a:endParaRPr lang="ru-RU"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latin typeface="Arial" charset="0"/>
              </a:rPr>
              <a:t>Признаки употребления </a:t>
            </a:r>
            <a:r>
              <a:rPr lang="ru-RU" sz="3200" b="1" dirty="0" err="1" smtClean="0">
                <a:latin typeface="Arial" charset="0"/>
              </a:rPr>
              <a:t>психоактивных</a:t>
            </a:r>
            <a:r>
              <a:rPr lang="ru-RU" sz="3200" b="1" dirty="0" smtClean="0">
                <a:latin typeface="Arial" charset="0"/>
              </a:rPr>
              <a:t> веществ</a:t>
            </a:r>
            <a:endParaRPr lang="ru-RU" sz="3200" b="1" dirty="0">
              <a:solidFill>
                <a:srgbClr val="C00000"/>
              </a:solidFill>
            </a:endParaRPr>
          </a:p>
        </p:txBody>
      </p:sp>
      <p:sp>
        <p:nvSpPr>
          <p:cNvPr id="3" name="Подзаголовок 2"/>
          <p:cNvSpPr>
            <a:spLocks noGrp="1"/>
          </p:cNvSpPr>
          <p:nvPr>
            <p:ph type="subTitle" idx="1"/>
          </p:nvPr>
        </p:nvSpPr>
        <p:spPr>
          <a:xfrm>
            <a:off x="1907704" y="1700808"/>
            <a:ext cx="7056784" cy="4104456"/>
          </a:xfrm>
        </p:spPr>
        <p:txBody>
          <a:bodyPr>
            <a:normAutofit/>
          </a:bodyPr>
          <a:lstStyle/>
          <a:p>
            <a:endParaRPr lang="ru-RU" sz="2300" dirty="0" smtClean="0">
              <a:solidFill>
                <a:schemeClr val="tx1"/>
              </a:solidFill>
              <a:latin typeface="Times New Roman" pitchFamily="18" charset="0"/>
              <a:cs typeface="Times New Roman" pitchFamily="18" charset="0"/>
            </a:endParaRPr>
          </a:p>
          <a:p>
            <a:pPr algn="l"/>
            <a:r>
              <a:rPr lang="ru-RU" sz="4000" b="1" dirty="0" smtClean="0">
                <a:solidFill>
                  <a:srgbClr val="FF0000"/>
                </a:solidFill>
              </a:rPr>
              <a:t>Внешние признаки;</a:t>
            </a:r>
          </a:p>
          <a:p>
            <a:pPr algn="l"/>
            <a:endParaRPr lang="ru-RU" sz="4000" b="1" dirty="0" smtClean="0">
              <a:solidFill>
                <a:srgbClr val="FF0000"/>
              </a:solidFill>
            </a:endParaRPr>
          </a:p>
          <a:p>
            <a:pPr algn="l"/>
            <a:r>
              <a:rPr lang="ru-RU" sz="4000" b="1" dirty="0" smtClean="0">
                <a:solidFill>
                  <a:srgbClr val="FF0000"/>
                </a:solidFill>
              </a:rPr>
              <a:t>Изменение поведения;</a:t>
            </a:r>
          </a:p>
          <a:p>
            <a:pPr algn="l"/>
            <a:endParaRPr lang="ru-RU" sz="4000" b="1" dirty="0" smtClean="0">
              <a:solidFill>
                <a:srgbClr val="FF0000"/>
              </a:solidFill>
            </a:endParaRPr>
          </a:p>
          <a:p>
            <a:pPr algn="l"/>
            <a:r>
              <a:rPr lang="ru-RU" sz="4000" b="1" dirty="0" smtClean="0">
                <a:solidFill>
                  <a:srgbClr val="FF0000"/>
                </a:solidFill>
              </a:rPr>
              <a:t>Косвенные признаки</a:t>
            </a:r>
          </a:p>
          <a:p>
            <a:pPr algn="l"/>
            <a:endParaRPr lang="ru-RU" sz="4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latin typeface="Arial" charset="0"/>
              </a:rPr>
              <a:t>Внешние признаки</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pPr marL="571500" indent="-571500" algn="l">
              <a:spcBef>
                <a:spcPct val="0"/>
              </a:spcBef>
              <a:buFont typeface="Wingdings" pitchFamily="2" charset="2"/>
              <a:buChar char="§"/>
              <a:defRPr/>
            </a:pPr>
            <a:r>
              <a:rPr lang="ru-RU" sz="2600" b="1" dirty="0" smtClean="0">
                <a:solidFill>
                  <a:schemeClr val="accent6">
                    <a:lumMod val="50000"/>
                  </a:schemeClr>
                </a:solidFill>
              </a:rPr>
              <a:t>Бледность или покраснение кожи. </a:t>
            </a:r>
          </a:p>
          <a:p>
            <a:pPr marL="571500" indent="-571500" algn="l">
              <a:spcBef>
                <a:spcPct val="0"/>
              </a:spcBef>
              <a:buFont typeface="Wingdings" pitchFamily="2" charset="2"/>
              <a:buChar char="§"/>
              <a:defRPr/>
            </a:pPr>
            <a:r>
              <a:rPr lang="ru-RU" sz="2600" b="1" dirty="0" smtClean="0">
                <a:solidFill>
                  <a:schemeClr val="accent6">
                    <a:lumMod val="50000"/>
                  </a:schemeClr>
                </a:solidFill>
              </a:rPr>
              <a:t> Расширенные или суженные зрачки. </a:t>
            </a:r>
          </a:p>
          <a:p>
            <a:pPr marL="571500" indent="-571500" algn="l">
              <a:spcBef>
                <a:spcPct val="0"/>
              </a:spcBef>
              <a:buFont typeface="Wingdings" pitchFamily="2" charset="2"/>
              <a:buChar char="§"/>
              <a:defRPr/>
            </a:pPr>
            <a:r>
              <a:rPr lang="ru-RU" sz="2600" b="1" dirty="0" smtClean="0">
                <a:solidFill>
                  <a:schemeClr val="accent6">
                    <a:lumMod val="50000"/>
                  </a:schemeClr>
                </a:solidFill>
              </a:rPr>
              <a:t> Покрасневшие или помутневшие глаза. </a:t>
            </a:r>
          </a:p>
          <a:p>
            <a:pPr marL="571500" indent="-571500" algn="l">
              <a:spcBef>
                <a:spcPct val="0"/>
              </a:spcBef>
              <a:buFont typeface="Wingdings" pitchFamily="2" charset="2"/>
              <a:buChar char="§"/>
              <a:defRPr/>
            </a:pPr>
            <a:r>
              <a:rPr lang="ru-RU" sz="2600" b="1" dirty="0" smtClean="0">
                <a:solidFill>
                  <a:schemeClr val="accent6">
                    <a:lumMod val="50000"/>
                  </a:schemeClr>
                </a:solidFill>
              </a:rPr>
              <a:t> Замедленная несвязная речь.</a:t>
            </a:r>
          </a:p>
          <a:p>
            <a:pPr marL="571500" indent="-571500" algn="l">
              <a:spcBef>
                <a:spcPct val="0"/>
              </a:spcBef>
              <a:buFont typeface="Wingdings" pitchFamily="2" charset="2"/>
              <a:buChar char="§"/>
              <a:defRPr/>
            </a:pPr>
            <a:r>
              <a:rPr lang="ru-RU" sz="2600" b="1" dirty="0" smtClean="0">
                <a:solidFill>
                  <a:schemeClr val="accent6">
                    <a:lumMod val="50000"/>
                  </a:schemeClr>
                </a:solidFill>
              </a:rPr>
              <a:t> Болтливость.</a:t>
            </a:r>
          </a:p>
          <a:p>
            <a:pPr marL="571500" indent="-571500" algn="l">
              <a:spcBef>
                <a:spcPct val="0"/>
              </a:spcBef>
              <a:buFont typeface="Wingdings" pitchFamily="2" charset="2"/>
              <a:buChar char="§"/>
              <a:defRPr/>
            </a:pPr>
            <a:r>
              <a:rPr lang="ru-RU" sz="2600" b="1" dirty="0" smtClean="0">
                <a:solidFill>
                  <a:schemeClr val="accent6">
                    <a:lumMod val="50000"/>
                  </a:schemeClr>
                </a:solidFill>
              </a:rPr>
              <a:t> Плохая координация движений. </a:t>
            </a:r>
          </a:p>
          <a:p>
            <a:pPr marL="571500" indent="-571500" algn="l">
              <a:spcBef>
                <a:spcPct val="0"/>
              </a:spcBef>
              <a:buFont typeface="Wingdings" pitchFamily="2" charset="2"/>
              <a:buChar char="§"/>
              <a:defRPr/>
            </a:pPr>
            <a:r>
              <a:rPr lang="ru-RU" sz="2600" b="1" dirty="0" smtClean="0">
                <a:solidFill>
                  <a:schemeClr val="accent6">
                    <a:lumMod val="50000"/>
                  </a:schemeClr>
                </a:solidFill>
              </a:rPr>
              <a:t> Снижение аппетита или «зверский»</a:t>
            </a:r>
          </a:p>
          <a:p>
            <a:pPr marL="571500" indent="-571500" algn="l">
              <a:spcBef>
                <a:spcPct val="0"/>
              </a:spcBef>
              <a:defRPr/>
            </a:pPr>
            <a:r>
              <a:rPr lang="ru-RU" sz="2600" b="1" dirty="0" smtClean="0">
                <a:solidFill>
                  <a:schemeClr val="accent6">
                    <a:lumMod val="50000"/>
                  </a:schemeClr>
                </a:solidFill>
              </a:rPr>
              <a:t>       аппетит.</a:t>
            </a:r>
          </a:p>
          <a:p>
            <a:pPr marL="571500" indent="-571500" algn="l">
              <a:spcBef>
                <a:spcPct val="0"/>
              </a:spcBef>
              <a:buFont typeface="Wingdings" pitchFamily="2" charset="2"/>
              <a:buChar char="§"/>
              <a:defRPr/>
            </a:pPr>
            <a:r>
              <a:rPr lang="ru-RU" sz="2600" b="1" dirty="0" smtClean="0">
                <a:solidFill>
                  <a:schemeClr val="accent6">
                    <a:lumMod val="50000"/>
                  </a:schemeClr>
                </a:solidFill>
              </a:rPr>
              <a:t> «Шмыганье» носом, хронический кашель.</a:t>
            </a:r>
          </a:p>
          <a:p>
            <a:pPr marL="571500" indent="-571500" algn="l">
              <a:spcBef>
                <a:spcPct val="0"/>
              </a:spcBef>
              <a:buFont typeface="Wingdings" pitchFamily="2" charset="2"/>
              <a:buChar char="§"/>
              <a:defRPr/>
            </a:pPr>
            <a:r>
              <a:rPr lang="ru-RU" sz="2600" b="1" dirty="0" smtClean="0">
                <a:solidFill>
                  <a:schemeClr val="accent6">
                    <a:lumMod val="50000"/>
                  </a:schemeClr>
                </a:solidFill>
              </a:rPr>
              <a:t> Нарушение пищеварения (урчание).</a:t>
            </a:r>
          </a:p>
          <a:p>
            <a:pPr marL="571500" indent="-571500" algn="l">
              <a:spcBef>
                <a:spcPct val="0"/>
              </a:spcBef>
              <a:buFont typeface="Wingdings" pitchFamily="2" charset="2"/>
              <a:buChar char="§"/>
              <a:defRPr/>
            </a:pPr>
            <a:r>
              <a:rPr lang="ru-RU" sz="2600" b="1" dirty="0" smtClean="0">
                <a:solidFill>
                  <a:schemeClr val="accent6">
                    <a:lumMod val="50000"/>
                  </a:schemeClr>
                </a:solidFill>
              </a:rPr>
              <a:t>Зуд кожи (постоянное «почесывание».</a:t>
            </a:r>
          </a:p>
          <a:p>
            <a:pPr algn="l"/>
            <a:endParaRPr lang="ru-RU" sz="2600"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latin typeface="Arial" charset="0"/>
              </a:rPr>
              <a:t>Изменения   в поведении</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pPr algn="l">
              <a:spcBef>
                <a:spcPct val="0"/>
              </a:spcBef>
              <a:buFont typeface="Wingdings" pitchFamily="2" charset="2"/>
              <a:buChar char="§"/>
              <a:defRPr/>
            </a:pPr>
            <a:r>
              <a:rPr lang="ru-RU" sz="2800" b="1" dirty="0" smtClean="0">
                <a:solidFill>
                  <a:schemeClr val="accent6">
                    <a:lumMod val="50000"/>
                  </a:schemeClr>
                </a:solidFill>
              </a:rPr>
              <a:t>Невозможность сосредоточиться, </a:t>
            </a:r>
          </a:p>
          <a:p>
            <a:pPr algn="l">
              <a:spcBef>
                <a:spcPct val="0"/>
              </a:spcBef>
              <a:buFont typeface="Wingdings" pitchFamily="2" charset="2"/>
              <a:buChar char="§"/>
              <a:defRPr/>
            </a:pPr>
            <a:r>
              <a:rPr lang="ru-RU" sz="2800" b="1" dirty="0" smtClean="0">
                <a:solidFill>
                  <a:schemeClr val="accent6">
                    <a:lumMod val="50000"/>
                  </a:schemeClr>
                </a:solidFill>
              </a:rPr>
              <a:t>  Болезненная реакция на критику, </a:t>
            </a:r>
          </a:p>
          <a:p>
            <a:pPr algn="l">
              <a:spcBef>
                <a:spcPct val="0"/>
              </a:spcBef>
              <a:buFont typeface="Wingdings" pitchFamily="2" charset="2"/>
              <a:buChar char="§"/>
              <a:defRPr/>
            </a:pPr>
            <a:r>
              <a:rPr lang="ru-RU" sz="2800" b="1" dirty="0" smtClean="0">
                <a:solidFill>
                  <a:schemeClr val="accent6">
                    <a:lumMod val="50000"/>
                  </a:schemeClr>
                </a:solidFill>
              </a:rPr>
              <a:t>  Смена круга знакомых, </a:t>
            </a:r>
          </a:p>
          <a:p>
            <a:pPr algn="l">
              <a:spcBef>
                <a:spcPct val="0"/>
              </a:spcBef>
              <a:buFont typeface="Wingdings" pitchFamily="2" charset="2"/>
              <a:buChar char="§"/>
              <a:defRPr/>
            </a:pPr>
            <a:r>
              <a:rPr lang="ru-RU" sz="2800" b="1" dirty="0" smtClean="0">
                <a:solidFill>
                  <a:schemeClr val="accent6">
                    <a:lumMod val="50000"/>
                  </a:schemeClr>
                </a:solidFill>
              </a:rPr>
              <a:t>  Равнодушное отношение к учебе,</a:t>
            </a:r>
          </a:p>
          <a:p>
            <a:pPr algn="l">
              <a:spcBef>
                <a:spcPct val="0"/>
              </a:spcBef>
              <a:buFont typeface="Wingdings" pitchFamily="2" charset="2"/>
              <a:buChar char="§"/>
              <a:defRPr/>
            </a:pPr>
            <a:r>
              <a:rPr lang="ru-RU" sz="2800" b="1" dirty="0" smtClean="0">
                <a:solidFill>
                  <a:schemeClr val="accent6">
                    <a:lumMod val="50000"/>
                  </a:schemeClr>
                </a:solidFill>
              </a:rPr>
              <a:t>  Ухудшение памяти и внимания, </a:t>
            </a:r>
          </a:p>
          <a:p>
            <a:pPr algn="l">
              <a:spcBef>
                <a:spcPct val="0"/>
              </a:spcBef>
              <a:buFont typeface="Wingdings" pitchFamily="2" charset="2"/>
              <a:buChar char="§"/>
              <a:defRPr/>
            </a:pPr>
            <a:r>
              <a:rPr lang="ru-RU" sz="2800" b="1" dirty="0" smtClean="0">
                <a:solidFill>
                  <a:schemeClr val="accent6">
                    <a:lumMod val="50000"/>
                  </a:schemeClr>
                </a:solidFill>
              </a:rPr>
              <a:t>  Проявление грубости, лени,</a:t>
            </a:r>
          </a:p>
          <a:p>
            <a:pPr algn="l">
              <a:spcBef>
                <a:spcPct val="0"/>
              </a:spcBef>
              <a:buFont typeface="Wingdings" pitchFamily="2" charset="2"/>
              <a:buChar char="§"/>
              <a:defRPr/>
            </a:pPr>
            <a:r>
              <a:rPr lang="ru-RU" sz="2800" b="1" dirty="0" smtClean="0">
                <a:solidFill>
                  <a:schemeClr val="accent6">
                    <a:lumMod val="50000"/>
                  </a:schemeClr>
                </a:solidFill>
              </a:rPr>
              <a:t>  Уход от ответов на прямые вопросы,</a:t>
            </a:r>
          </a:p>
          <a:p>
            <a:pPr algn="l">
              <a:spcBef>
                <a:spcPct val="0"/>
              </a:spcBef>
              <a:buFont typeface="Wingdings" pitchFamily="2" charset="2"/>
              <a:buChar char="§"/>
              <a:defRPr/>
            </a:pPr>
            <a:r>
              <a:rPr lang="ru-RU" sz="2800" b="1" dirty="0" smtClean="0">
                <a:solidFill>
                  <a:schemeClr val="accent6">
                    <a:lumMod val="50000"/>
                  </a:schemeClr>
                </a:solidFill>
              </a:rPr>
              <a:t>  Вранье, изворотливость, лживость,</a:t>
            </a:r>
          </a:p>
          <a:p>
            <a:pPr algn="l">
              <a:spcBef>
                <a:spcPct val="0"/>
              </a:spcBef>
              <a:buFont typeface="Wingdings" pitchFamily="2" charset="2"/>
              <a:buChar char="§"/>
              <a:defRPr/>
            </a:pPr>
            <a:r>
              <a:rPr lang="ru-RU" sz="2800" b="1" dirty="0" smtClean="0">
                <a:solidFill>
                  <a:schemeClr val="accent6">
                    <a:lumMod val="50000"/>
                  </a:schemeClr>
                </a:solidFill>
              </a:rPr>
              <a:t>  Сонливость или бессонница,</a:t>
            </a:r>
          </a:p>
          <a:p>
            <a:pPr algn="l">
              <a:spcBef>
                <a:spcPct val="0"/>
              </a:spcBef>
              <a:buFont typeface="Wingdings" pitchFamily="2" charset="2"/>
              <a:buChar char="§"/>
              <a:defRPr/>
            </a:pPr>
            <a:r>
              <a:rPr lang="ru-RU" sz="2800" b="1" dirty="0" smtClean="0">
                <a:solidFill>
                  <a:schemeClr val="accent6">
                    <a:lumMod val="50000"/>
                  </a:schemeClr>
                </a:solidFill>
              </a:rPr>
              <a:t>  Неопрятный внешний вид. </a:t>
            </a:r>
          </a:p>
          <a:p>
            <a:pPr algn="l"/>
            <a:endParaRPr lang="ru-RU" sz="2800" dirty="0">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6480720" cy="864096"/>
          </a:xfrm>
        </p:spPr>
        <p:txBody>
          <a:bodyPr>
            <a:noAutofit/>
          </a:bodyPr>
          <a:lstStyle/>
          <a:p>
            <a:r>
              <a:rPr lang="ru-RU" sz="3200" b="1" dirty="0" smtClean="0">
                <a:latin typeface="Arial" charset="0"/>
              </a:rPr>
              <a:t>Косвенные признаки</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
        <p:nvSpPr>
          <p:cNvPr id="5" name="Прямоугольник 4"/>
          <p:cNvSpPr/>
          <p:nvPr/>
        </p:nvSpPr>
        <p:spPr>
          <a:xfrm>
            <a:off x="2123728" y="1916832"/>
            <a:ext cx="6552728" cy="4081117"/>
          </a:xfrm>
          <a:prstGeom prst="rect">
            <a:avLst/>
          </a:prstGeom>
        </p:spPr>
        <p:txBody>
          <a:bodyPr wrap="square">
            <a:spAutoFit/>
          </a:bodyPr>
          <a:lstStyle/>
          <a:p>
            <a:pPr>
              <a:lnSpc>
                <a:spcPct val="90000"/>
              </a:lnSpc>
              <a:buFont typeface="Wingdings" pitchFamily="2" charset="2"/>
              <a:buChar char="§"/>
              <a:defRPr/>
            </a:pPr>
            <a:r>
              <a:rPr lang="ru-RU" sz="2400" b="1" dirty="0" smtClean="0">
                <a:solidFill>
                  <a:schemeClr val="accent6">
                    <a:lumMod val="50000"/>
                  </a:schemeClr>
                </a:solidFill>
              </a:rPr>
              <a:t>Изменение поведения, характера подростка;</a:t>
            </a:r>
          </a:p>
          <a:p>
            <a:pPr>
              <a:lnSpc>
                <a:spcPct val="90000"/>
              </a:lnSpc>
              <a:buFont typeface="Wingdings" pitchFamily="2" charset="2"/>
              <a:buChar char="§"/>
              <a:defRPr/>
            </a:pPr>
            <a:r>
              <a:rPr lang="ru-RU" sz="2400" b="1" dirty="0" smtClean="0">
                <a:solidFill>
                  <a:schemeClr val="accent6">
                    <a:lumMod val="50000"/>
                  </a:schemeClr>
                </a:solidFill>
              </a:rPr>
              <a:t>потеря интереса к учёбе, секциям, кружкам;</a:t>
            </a:r>
          </a:p>
          <a:p>
            <a:pPr>
              <a:lnSpc>
                <a:spcPct val="90000"/>
              </a:lnSpc>
              <a:buFont typeface="Wingdings" pitchFamily="2" charset="2"/>
              <a:buChar char="§"/>
              <a:defRPr/>
            </a:pPr>
            <a:r>
              <a:rPr lang="ru-RU" sz="2400" b="1" dirty="0" smtClean="0">
                <a:solidFill>
                  <a:schemeClr val="accent6">
                    <a:lumMod val="50000"/>
                  </a:schemeClr>
                </a:solidFill>
              </a:rPr>
              <a:t>изменение отношений с родителями, друзьями;</a:t>
            </a:r>
          </a:p>
          <a:p>
            <a:pPr>
              <a:lnSpc>
                <a:spcPct val="90000"/>
              </a:lnSpc>
              <a:buFont typeface="Wingdings" pitchFamily="2" charset="2"/>
              <a:buChar char="§"/>
              <a:defRPr/>
            </a:pPr>
            <a:r>
              <a:rPr lang="ru-RU" sz="2400" b="1" dirty="0" smtClean="0">
                <a:solidFill>
                  <a:schemeClr val="accent6">
                    <a:lumMod val="50000"/>
                  </a:schemeClr>
                </a:solidFill>
              </a:rPr>
              <a:t>пропуски уроков в школе;</a:t>
            </a:r>
          </a:p>
          <a:p>
            <a:pPr>
              <a:lnSpc>
                <a:spcPct val="90000"/>
              </a:lnSpc>
              <a:buFont typeface="Wingdings" pitchFamily="2" charset="2"/>
              <a:buChar char="§"/>
              <a:defRPr/>
            </a:pPr>
            <a:r>
              <a:rPr lang="ru-RU" sz="2400" b="1" dirty="0" smtClean="0">
                <a:solidFill>
                  <a:schemeClr val="accent6">
                    <a:lumMod val="50000"/>
                  </a:schemeClr>
                </a:solidFill>
              </a:rPr>
              <a:t>сомнительная компания, частая смена компаний;</a:t>
            </a:r>
          </a:p>
          <a:p>
            <a:pPr>
              <a:lnSpc>
                <a:spcPct val="90000"/>
              </a:lnSpc>
              <a:buFont typeface="Wingdings" pitchFamily="2" charset="2"/>
              <a:buChar char="§"/>
              <a:defRPr/>
            </a:pPr>
            <a:r>
              <a:rPr lang="ru-RU" sz="2400" b="1" dirty="0" smtClean="0">
                <a:solidFill>
                  <a:schemeClr val="accent6">
                    <a:lumMod val="50000"/>
                  </a:schemeClr>
                </a:solidFill>
              </a:rPr>
              <a:t>необъяснимая трата денег, пропажа вещей из дома;</a:t>
            </a:r>
          </a:p>
          <a:p>
            <a:pPr>
              <a:lnSpc>
                <a:spcPct val="90000"/>
              </a:lnSpc>
              <a:buFont typeface="Wingdings" pitchFamily="2" charset="2"/>
              <a:buChar char="§"/>
              <a:defRPr/>
            </a:pPr>
            <a:r>
              <a:rPr lang="ru-RU" sz="2400" b="1" dirty="0" smtClean="0">
                <a:solidFill>
                  <a:schemeClr val="accent6">
                    <a:lumMod val="50000"/>
                  </a:schemeClr>
                </a:solidFill>
              </a:rPr>
              <a:t>ночные звонки, </a:t>
            </a:r>
            <a:r>
              <a:rPr lang="en-US" sz="2400" b="1" dirty="0" smtClean="0">
                <a:solidFill>
                  <a:schemeClr val="accent6">
                    <a:lumMod val="50000"/>
                  </a:schemeClr>
                </a:solidFill>
              </a:rPr>
              <a:t>“</a:t>
            </a:r>
            <a:r>
              <a:rPr lang="ru-RU" sz="2400" b="1" dirty="0" smtClean="0">
                <a:solidFill>
                  <a:schemeClr val="accent6">
                    <a:lumMod val="50000"/>
                  </a:schemeClr>
                </a:solidFill>
              </a:rPr>
              <a:t>секретные разговоры</a:t>
            </a:r>
            <a:r>
              <a:rPr lang="en-US" sz="2400" b="1" dirty="0" smtClean="0">
                <a:solidFill>
                  <a:schemeClr val="accent6">
                    <a:lumMod val="50000"/>
                  </a:schemeClr>
                </a:solidFill>
              </a:rPr>
              <a:t>”</a:t>
            </a:r>
            <a:r>
              <a:rPr lang="ru-RU" sz="2400" b="1" dirty="0" smtClean="0">
                <a:solidFill>
                  <a:schemeClr val="accent6">
                    <a:lumMod val="50000"/>
                  </a:schemeClr>
                </a:solidFill>
              </a:rPr>
              <a:t>, уходы из дома;</a:t>
            </a:r>
          </a:p>
          <a:p>
            <a:pPr>
              <a:lnSpc>
                <a:spcPct val="90000"/>
              </a:lnSpc>
              <a:buFont typeface="Wingdings" pitchFamily="2" charset="2"/>
              <a:buChar char="§"/>
              <a:defRPr/>
            </a:pPr>
            <a:r>
              <a:rPr lang="ru-RU" sz="2400" b="1" dirty="0" smtClean="0">
                <a:solidFill>
                  <a:schemeClr val="accent6">
                    <a:lumMod val="50000"/>
                  </a:schemeClr>
                </a:solidFill>
              </a:rPr>
              <a:t>появление в разговоре наркоманского сленга</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3501008"/>
            <a:ext cx="7992888" cy="1008112"/>
          </a:xfrm>
        </p:spPr>
        <p:txBody>
          <a:bodyPr>
            <a:noAutofit/>
          </a:bodyPr>
          <a:lstStyle/>
          <a:p>
            <a:r>
              <a:rPr lang="ru-RU" sz="2400" b="1" dirty="0" smtClean="0">
                <a:solidFill>
                  <a:schemeClr val="accent6">
                    <a:lumMod val="50000"/>
                  </a:schemeClr>
                </a:solidFill>
              </a:rPr>
              <a:t>Сленговые названия </a:t>
            </a:r>
            <a:r>
              <a:rPr lang="ru-RU" sz="2400" b="1" dirty="0" err="1" smtClean="0">
                <a:solidFill>
                  <a:schemeClr val="accent6">
                    <a:lumMod val="50000"/>
                  </a:schemeClr>
                </a:solidFill>
              </a:rPr>
              <a:t>психоактивных</a:t>
            </a:r>
            <a:r>
              <a:rPr lang="ru-RU" sz="2400" b="1" dirty="0" smtClean="0">
                <a:solidFill>
                  <a:schemeClr val="accent6">
                    <a:lumMod val="50000"/>
                  </a:schemeClr>
                </a:solidFill>
              </a:rPr>
              <a:t> веществ</a:t>
            </a:r>
            <a:r>
              <a:rPr lang="ru-RU" sz="2400" b="1" dirty="0" smtClean="0">
                <a:solidFill>
                  <a:schemeClr val="accent6">
                    <a:lumMod val="50000"/>
                  </a:schemeClr>
                </a:solidFill>
              </a:rPr>
              <a:t>:</a:t>
            </a:r>
            <a:br>
              <a:rPr lang="ru-RU" sz="2400" b="1" dirty="0" smtClean="0">
                <a:solidFill>
                  <a:schemeClr val="accent6">
                    <a:lumMod val="50000"/>
                  </a:schemeClr>
                </a:solidFill>
              </a:rPr>
            </a:br>
            <a:r>
              <a:rPr lang="ru-RU" sz="2400" b="1" dirty="0" smtClean="0"/>
              <a:t/>
            </a:r>
            <a:br>
              <a:rPr lang="ru-RU" sz="2400" b="1" dirty="0" smtClean="0"/>
            </a:br>
            <a:r>
              <a:rPr lang="ru-RU" sz="2400" b="1" dirty="0" smtClean="0"/>
              <a:t>белый, большая дурь, </a:t>
            </a:r>
            <a:r>
              <a:rPr lang="ru-RU" sz="2400" b="1" dirty="0" err="1" smtClean="0"/>
              <a:t>гера</a:t>
            </a:r>
            <a:r>
              <a:rPr lang="ru-RU" sz="2400" b="1" dirty="0" smtClean="0"/>
              <a:t>, </a:t>
            </a:r>
            <a:r>
              <a:rPr lang="ru-RU" sz="2400" b="1" dirty="0" err="1" smtClean="0"/>
              <a:t>эйч</a:t>
            </a:r>
            <a:r>
              <a:rPr lang="ru-RU" sz="2400" b="1" dirty="0" smtClean="0"/>
              <a:t>, хлеб, </a:t>
            </a:r>
            <a:r>
              <a:rPr lang="ru-RU" sz="2400" b="1" dirty="0" err="1" smtClean="0"/>
              <a:t>мультяшка</a:t>
            </a:r>
            <a:r>
              <a:rPr lang="ru-RU" sz="2400" b="1" dirty="0" smtClean="0"/>
              <a:t>, </a:t>
            </a:r>
            <a:r>
              <a:rPr lang="ru-RU" sz="2400" b="1" dirty="0" err="1" smtClean="0"/>
              <a:t>анаша</a:t>
            </a:r>
            <a:r>
              <a:rPr lang="ru-RU" sz="2400" b="1" dirty="0" smtClean="0"/>
              <a:t>, </a:t>
            </a:r>
            <a:r>
              <a:rPr lang="ru-RU" sz="2400" b="1" dirty="0" err="1" smtClean="0"/>
              <a:t>шмаль</a:t>
            </a:r>
            <a:r>
              <a:rPr lang="ru-RU" sz="2400" b="1" dirty="0" smtClean="0"/>
              <a:t>, </a:t>
            </a:r>
            <a:r>
              <a:rPr lang="ru-RU" sz="2400" b="1" dirty="0" err="1" smtClean="0"/>
              <a:t>маруха</a:t>
            </a:r>
            <a:r>
              <a:rPr lang="ru-RU" sz="2400" b="1" dirty="0" smtClean="0"/>
              <a:t>, план, шала, </a:t>
            </a:r>
            <a:r>
              <a:rPr lang="ru-RU" sz="2400" b="1" dirty="0" err="1" smtClean="0"/>
              <a:t>конопель</a:t>
            </a:r>
            <a:r>
              <a:rPr lang="ru-RU" sz="2400" b="1" dirty="0" smtClean="0"/>
              <a:t>, убойный, султан, ковырялка, кекс, мука, </a:t>
            </a:r>
            <a:r>
              <a:rPr lang="ru-RU" sz="2400" b="1" dirty="0" err="1" smtClean="0"/>
              <a:t>кикер</a:t>
            </a:r>
            <a:r>
              <a:rPr lang="ru-RU" sz="2400" b="1" dirty="0" smtClean="0"/>
              <a:t>, кокс, свежий, </a:t>
            </a:r>
            <a:r>
              <a:rPr lang="ru-RU" sz="2400" b="1" dirty="0" err="1" smtClean="0"/>
              <a:t>опиуха</a:t>
            </a:r>
            <a:r>
              <a:rPr lang="ru-RU" sz="2400" b="1" dirty="0" smtClean="0"/>
              <a:t>, ускоритель, винт, болт, танцульки, импорт, </a:t>
            </a:r>
            <a:r>
              <a:rPr lang="ru-RU" sz="2400" b="1" dirty="0" err="1" smtClean="0"/>
              <a:t>шняга</a:t>
            </a:r>
            <a:r>
              <a:rPr lang="ru-RU" sz="2400" b="1" dirty="0" smtClean="0"/>
              <a:t>, варево, шуруп, жидкий порох, болтушка, </a:t>
            </a:r>
            <a:r>
              <a:rPr lang="ru-RU" sz="2400" b="1" dirty="0" err="1" smtClean="0"/>
              <a:t>джеф</a:t>
            </a:r>
            <a:r>
              <a:rPr lang="ru-RU" sz="2400" b="1" dirty="0" smtClean="0"/>
              <a:t>, бодяга</a:t>
            </a:r>
            <a:r>
              <a:rPr lang="ru-RU" sz="2400" b="1" dirty="0" smtClean="0"/>
              <a:t>.</a:t>
            </a:r>
            <a:br>
              <a:rPr lang="ru-RU" sz="2400" b="1" dirty="0" smtClean="0"/>
            </a:br>
            <a:r>
              <a:rPr lang="ru-RU" sz="2400" b="1" dirty="0" smtClean="0"/>
              <a:t/>
            </a:r>
            <a:br>
              <a:rPr lang="ru-RU" sz="2400" b="1" dirty="0" smtClean="0"/>
            </a:br>
            <a:r>
              <a:rPr lang="ru-RU" sz="2400" b="1" dirty="0" smtClean="0">
                <a:solidFill>
                  <a:schemeClr val="accent6">
                    <a:lumMod val="50000"/>
                  </a:schemeClr>
                </a:solidFill>
              </a:rPr>
              <a:t>Сленговые названия процесса принятия </a:t>
            </a:r>
            <a:r>
              <a:rPr lang="ru-RU" sz="2400" b="1" dirty="0" err="1" smtClean="0">
                <a:solidFill>
                  <a:schemeClr val="accent6">
                    <a:lumMod val="50000"/>
                  </a:schemeClr>
                </a:solidFill>
              </a:rPr>
              <a:t>психоактивного</a:t>
            </a:r>
            <a:r>
              <a:rPr lang="ru-RU" sz="2400" b="1" dirty="0" smtClean="0">
                <a:solidFill>
                  <a:schemeClr val="accent6">
                    <a:lumMod val="50000"/>
                  </a:schemeClr>
                </a:solidFill>
              </a:rPr>
              <a:t> вещества:</a:t>
            </a:r>
            <a:r>
              <a:rPr lang="ru-RU" sz="2400" b="1" dirty="0" smtClean="0"/>
              <a:t/>
            </a:r>
            <a:br>
              <a:rPr lang="ru-RU" sz="2400" b="1" dirty="0" smtClean="0"/>
            </a:br>
            <a:r>
              <a:rPr lang="ru-RU" sz="2400" b="1" dirty="0" err="1" smtClean="0"/>
              <a:t>болтануться</a:t>
            </a:r>
            <a:r>
              <a:rPr lang="ru-RU" sz="2400" b="1" dirty="0" smtClean="0"/>
              <a:t>, вмазаться, оттопыриться, </a:t>
            </a:r>
            <a:r>
              <a:rPr lang="ru-RU" sz="2400" b="1" dirty="0" err="1" smtClean="0"/>
              <a:t>стимульнуться</a:t>
            </a:r>
            <a:r>
              <a:rPr lang="ru-RU" sz="2400" b="1" dirty="0" smtClean="0"/>
              <a:t>, </a:t>
            </a:r>
            <a:r>
              <a:rPr lang="ru-RU" sz="2400" b="1" dirty="0" err="1" smtClean="0"/>
              <a:t>ширнуться</a:t>
            </a:r>
            <a:r>
              <a:rPr lang="ru-RU" sz="2400" b="1" dirty="0" smtClean="0"/>
              <a:t>, отвиснуть, мазаться, </a:t>
            </a:r>
            <a:r>
              <a:rPr lang="ru-RU" sz="2400" b="1" dirty="0" err="1" smtClean="0"/>
              <a:t>кайфануть</a:t>
            </a:r>
            <a:r>
              <a:rPr lang="ru-RU" sz="2400" b="1" dirty="0" smtClean="0"/>
              <a:t>, отвиснуть, </a:t>
            </a:r>
            <a:r>
              <a:rPr lang="ru-RU" sz="2400" b="1" dirty="0" err="1" smtClean="0"/>
              <a:t>ужалиться</a:t>
            </a:r>
            <a:r>
              <a:rPr lang="ru-RU" sz="2400" b="1" dirty="0" smtClean="0"/>
              <a:t>, </a:t>
            </a:r>
            <a:r>
              <a:rPr lang="ru-RU" sz="2400" b="1" dirty="0" err="1" smtClean="0"/>
              <a:t>раскумариться</a:t>
            </a:r>
            <a:r>
              <a:rPr lang="ru-RU" sz="2400" b="1" dirty="0" smtClean="0"/>
              <a:t>, припариваться, заправить трубу и т.д.</a:t>
            </a:r>
            <a:br>
              <a:rPr lang="ru-RU" sz="2400" b="1" dirty="0" smtClean="0"/>
            </a:br>
            <a:r>
              <a:rPr lang="ru-RU" sz="2400" b="1" dirty="0" smtClean="0"/>
              <a:t/>
            </a:r>
            <a:br>
              <a:rPr lang="ru-RU" sz="2400" b="1" dirty="0" smtClean="0"/>
            </a:br>
            <a:endParaRPr lang="ru-RU" sz="2400" b="1" dirty="0">
              <a:solidFill>
                <a:srgbClr val="C00000"/>
              </a:solidFill>
            </a:endParaRPr>
          </a:p>
        </p:txBody>
      </p:sp>
      <p:sp>
        <p:nvSpPr>
          <p:cNvPr id="3" name="Подзаголовок 2"/>
          <p:cNvSpPr>
            <a:spLocks noGrp="1"/>
          </p:cNvSpPr>
          <p:nvPr>
            <p:ph type="subTitle" idx="1"/>
          </p:nvPr>
        </p:nvSpPr>
        <p:spPr>
          <a:xfrm>
            <a:off x="1547664" y="4221088"/>
            <a:ext cx="7344816" cy="1728192"/>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latin typeface="Arial" charset="0"/>
              </a:rPr>
              <a:t>Энергетические   напитки </a:t>
            </a:r>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pPr algn="l"/>
            <a:r>
              <a:rPr lang="ru-RU" sz="2400" b="1" dirty="0" smtClean="0">
                <a:solidFill>
                  <a:schemeClr val="tx1"/>
                </a:solidFill>
              </a:rPr>
              <a:t>дают заметное </a:t>
            </a:r>
            <a:r>
              <a:rPr lang="ru-RU" sz="2400" b="1" dirty="0" err="1" smtClean="0">
                <a:solidFill>
                  <a:schemeClr val="tx1"/>
                </a:solidFill>
              </a:rPr>
              <a:t>взбодрение</a:t>
            </a:r>
            <a:r>
              <a:rPr lang="ru-RU" sz="2400" b="1" dirty="0" smtClean="0">
                <a:solidFill>
                  <a:schemeClr val="tx1"/>
                </a:solidFill>
              </a:rPr>
              <a:t>,</a:t>
            </a:r>
          </a:p>
          <a:p>
            <a:pPr algn="l"/>
            <a:r>
              <a:rPr lang="ru-RU" sz="2400" b="1" dirty="0" smtClean="0">
                <a:solidFill>
                  <a:schemeClr val="tx1"/>
                </a:solidFill>
              </a:rPr>
              <a:t> увеличивают скорость реакции, </a:t>
            </a:r>
          </a:p>
          <a:p>
            <a:pPr algn="l"/>
            <a:r>
              <a:rPr lang="ru-RU" sz="2400" b="1" dirty="0" smtClean="0">
                <a:solidFill>
                  <a:schemeClr val="tx1"/>
                </a:solidFill>
              </a:rPr>
              <a:t> выносливость, </a:t>
            </a:r>
          </a:p>
          <a:p>
            <a:pPr algn="l"/>
            <a:r>
              <a:rPr lang="ru-RU" sz="2400" b="1" dirty="0" smtClean="0">
                <a:solidFill>
                  <a:schemeClr val="tx1"/>
                </a:solidFill>
              </a:rPr>
              <a:t> улучшают настроение, </a:t>
            </a:r>
          </a:p>
          <a:p>
            <a:pPr algn="l"/>
            <a:r>
              <a:rPr lang="ru-RU" sz="2400" b="1" dirty="0" smtClean="0">
                <a:solidFill>
                  <a:schemeClr val="tx1"/>
                </a:solidFill>
              </a:rPr>
              <a:t> повышают работоспособность, </a:t>
            </a:r>
          </a:p>
          <a:p>
            <a:pPr algn="l"/>
            <a:r>
              <a:rPr lang="ru-RU" sz="2400" b="1" dirty="0" smtClean="0">
                <a:solidFill>
                  <a:schemeClr val="tx1"/>
                </a:solidFill>
              </a:rPr>
              <a:t> действие длится дольше, </a:t>
            </a:r>
          </a:p>
          <a:p>
            <a:pPr algn="l"/>
            <a:r>
              <a:rPr lang="ru-RU" sz="2400" b="1" dirty="0" smtClean="0">
                <a:solidFill>
                  <a:schemeClr val="tx1"/>
                </a:solidFill>
              </a:rPr>
              <a:t> при приеме больших доз может дать   эффект сравнимый с лёгким наркотическим опьянением</a:t>
            </a:r>
          </a:p>
          <a:p>
            <a:pPr algn="l"/>
            <a:endParaRPr lang="ru-RU"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2852936"/>
            <a:ext cx="6120680" cy="1944216"/>
          </a:xfrm>
        </p:spPr>
        <p:txBody>
          <a:bodyPr>
            <a:noAutofit/>
          </a:bodyPr>
          <a:lstStyle/>
          <a:p>
            <a:r>
              <a:rPr lang="ru-RU" sz="3200" dirty="0" smtClean="0">
                <a:latin typeface="Times New Roman" pitchFamily="18" charset="0"/>
                <a:cs typeface="Times New Roman" pitchFamily="18" charset="0"/>
              </a:rPr>
              <a:t>Ранние пробы табака, алкоголя, </a:t>
            </a:r>
            <a:r>
              <a:rPr lang="ru-RU" sz="3200" dirty="0" err="1" smtClean="0">
                <a:latin typeface="Times New Roman" pitchFamily="18" charset="0"/>
                <a:cs typeface="Times New Roman" pitchFamily="18" charset="0"/>
              </a:rPr>
              <a:t>надсвая</a:t>
            </a:r>
            <a:r>
              <a:rPr lang="ru-RU" sz="3200" dirty="0" smtClean="0">
                <a:latin typeface="Times New Roman" pitchFamily="18" charset="0"/>
                <a:cs typeface="Times New Roman" pitchFamily="18" charset="0"/>
              </a:rPr>
              <a:t> -  это ТРОПИНКА к опасному ПУТИ употребления более тяжёлых наркотических веществ.</a:t>
            </a:r>
            <a:endParaRPr lang="ru-RU" sz="32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2267744" y="188640"/>
            <a:ext cx="5688632" cy="1944216"/>
          </a:xfrm>
        </p:spPr>
        <p:txBody>
          <a:bodyPr>
            <a:normAutofit fontScale="92500" lnSpcReduction="20000"/>
          </a:bodyPr>
          <a:lstStyle/>
          <a:p>
            <a:endParaRPr lang="ru-RU" sz="2300" dirty="0" smtClean="0">
              <a:solidFill>
                <a:schemeClr val="tx1"/>
              </a:solidFill>
              <a:latin typeface="Times New Roman" pitchFamily="18" charset="0"/>
              <a:cs typeface="Times New Roman" pitchFamily="18" charset="0"/>
            </a:endParaRPr>
          </a:p>
          <a:p>
            <a:r>
              <a:rPr lang="ru-RU" sz="4300" dirty="0" smtClean="0">
                <a:solidFill>
                  <a:srgbClr val="FF0000"/>
                </a:solidFill>
                <a:latin typeface="Times New Roman" pitchFamily="18" charset="0"/>
                <a:cs typeface="Times New Roman" pitchFamily="18" charset="0"/>
              </a:rPr>
              <a:t>Путь к  зависимости от ПАВ начинается с первой пробы…</a:t>
            </a:r>
            <a:endParaRPr lang="ru-RU" sz="43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r>
              <a:rPr lang="ru-RU" sz="3200" b="1" dirty="0" smtClean="0">
                <a:latin typeface="Arial" charset="0"/>
              </a:rPr>
              <a:t>Употребление </a:t>
            </a:r>
            <a:r>
              <a:rPr lang="ru-RU" sz="3200" b="1" dirty="0" err="1" smtClean="0">
                <a:latin typeface="Arial" charset="0"/>
              </a:rPr>
              <a:t>насвая</a:t>
            </a:r>
            <a:endParaRPr lang="ru-RU" sz="3200" b="1" dirty="0">
              <a:solidFill>
                <a:srgbClr val="C00000"/>
              </a:solidFill>
            </a:endParaRPr>
          </a:p>
        </p:txBody>
      </p:sp>
      <p:sp>
        <p:nvSpPr>
          <p:cNvPr id="3" name="Подзаголовок 2"/>
          <p:cNvSpPr>
            <a:spLocks noGrp="1"/>
          </p:cNvSpPr>
          <p:nvPr>
            <p:ph type="subTitle" idx="1"/>
          </p:nvPr>
        </p:nvSpPr>
        <p:spPr>
          <a:xfrm>
            <a:off x="1547664" y="1340768"/>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pPr algn="just"/>
            <a:r>
              <a:rPr lang="ru-RU" sz="2400" b="1" dirty="0" smtClean="0">
                <a:solidFill>
                  <a:schemeClr val="tx1"/>
                </a:solidFill>
              </a:rPr>
              <a:t>Сильное местное жжение слизистой ротовой полости, </a:t>
            </a:r>
          </a:p>
          <a:p>
            <a:pPr algn="just"/>
            <a:r>
              <a:rPr lang="ru-RU" sz="2400" b="1" dirty="0" smtClean="0">
                <a:solidFill>
                  <a:schemeClr val="tx1"/>
                </a:solidFill>
              </a:rPr>
              <a:t>тяжесть в голове, </a:t>
            </a:r>
          </a:p>
          <a:p>
            <a:pPr algn="just"/>
            <a:r>
              <a:rPr lang="ru-RU" sz="2400" b="1" dirty="0" smtClean="0">
                <a:solidFill>
                  <a:schemeClr val="tx1"/>
                </a:solidFill>
              </a:rPr>
              <a:t> позднее и во всех частях тела, </a:t>
            </a:r>
          </a:p>
          <a:p>
            <a:pPr algn="just"/>
            <a:r>
              <a:rPr lang="ru-RU" sz="2400" b="1" dirty="0" smtClean="0">
                <a:solidFill>
                  <a:schemeClr val="tx1"/>
                </a:solidFill>
              </a:rPr>
              <a:t>апатия, </a:t>
            </a:r>
          </a:p>
          <a:p>
            <a:pPr algn="just"/>
            <a:r>
              <a:rPr lang="ru-RU" sz="2400" b="1" dirty="0" smtClean="0">
                <a:solidFill>
                  <a:schemeClr val="tx1"/>
                </a:solidFill>
              </a:rPr>
              <a:t>резкое слюноотделение, </a:t>
            </a:r>
          </a:p>
          <a:p>
            <a:pPr algn="just"/>
            <a:r>
              <a:rPr lang="ru-RU" sz="2400" b="1" dirty="0" smtClean="0">
                <a:solidFill>
                  <a:schemeClr val="tx1"/>
                </a:solidFill>
              </a:rPr>
              <a:t>головокружение, </a:t>
            </a:r>
          </a:p>
          <a:p>
            <a:pPr algn="just"/>
            <a:r>
              <a:rPr lang="ru-RU" sz="2400" b="1" dirty="0" smtClean="0">
                <a:solidFill>
                  <a:schemeClr val="tx1"/>
                </a:solidFill>
              </a:rPr>
              <a:t>расслабленность мышц. </a:t>
            </a:r>
          </a:p>
          <a:p>
            <a:pPr algn="just"/>
            <a:r>
              <a:rPr lang="ru-RU" sz="2400" b="1" dirty="0" smtClean="0">
                <a:solidFill>
                  <a:schemeClr val="tx1"/>
                </a:solidFill>
              </a:rPr>
              <a:t>    При длительном потреблении перестают замечаться такие проявления, как жжение,</a:t>
            </a:r>
            <a:endParaRPr lang="ru-RU" sz="2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979712" y="332656"/>
            <a:ext cx="5904656" cy="144016"/>
          </a:xfrm>
        </p:spPr>
        <p:txBody>
          <a:bodyPr>
            <a:noAutofit/>
          </a:bodyPr>
          <a:lstStyle/>
          <a:p>
            <a:endParaRPr lang="ru-RU" sz="8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
        <p:nvSpPr>
          <p:cNvPr id="4" name="Прямоугольник 3"/>
          <p:cNvSpPr/>
          <p:nvPr/>
        </p:nvSpPr>
        <p:spPr>
          <a:xfrm>
            <a:off x="1475656" y="908720"/>
            <a:ext cx="7200800" cy="5016758"/>
          </a:xfrm>
          <a:prstGeom prst="rect">
            <a:avLst/>
          </a:prstGeom>
        </p:spPr>
        <p:txBody>
          <a:bodyPr wrap="square">
            <a:spAutoFit/>
          </a:bodyPr>
          <a:lstStyle/>
          <a:p>
            <a:r>
              <a:rPr lang="ru-RU" sz="3200" b="1" dirty="0" smtClean="0"/>
              <a:t>Последствия потребления </a:t>
            </a:r>
            <a:r>
              <a:rPr lang="ru-RU" sz="3200" b="1" dirty="0" err="1" smtClean="0"/>
              <a:t>насвая</a:t>
            </a:r>
            <a:r>
              <a:rPr lang="ru-RU" sz="3200" b="1" dirty="0" smtClean="0"/>
              <a:t> </a:t>
            </a:r>
            <a:r>
              <a:rPr lang="ru-RU" sz="1600" dirty="0" smtClean="0"/>
              <a:t/>
            </a:r>
            <a:br>
              <a:rPr lang="ru-RU" sz="1600" dirty="0" smtClean="0"/>
            </a:br>
            <a:r>
              <a:rPr lang="ru-RU" dirty="0" smtClean="0"/>
              <a:t>- 80% случаев рака органов полости рта и гортани связаны с потреблением </a:t>
            </a:r>
            <a:r>
              <a:rPr lang="ru-RU" dirty="0" err="1" smtClean="0"/>
              <a:t>насвая</a:t>
            </a:r>
            <a:r>
              <a:rPr lang="ru-RU" dirty="0" smtClean="0"/>
              <a:t>. </a:t>
            </a:r>
            <a:br>
              <a:rPr lang="ru-RU" dirty="0" smtClean="0"/>
            </a:br>
            <a:r>
              <a:rPr lang="ru-RU" dirty="0" smtClean="0"/>
              <a:t>- </a:t>
            </a:r>
            <a:r>
              <a:rPr lang="ru-RU" dirty="0" err="1" smtClean="0"/>
              <a:t>Насвай</a:t>
            </a:r>
            <a:r>
              <a:rPr lang="ru-RU" dirty="0" smtClean="0"/>
              <a:t> содержит экскременты животных, в которых находятся возбудители кишечных инфекций, паразитарных заболеваний, включая вирусный гепатит. </a:t>
            </a:r>
            <a:br>
              <a:rPr lang="ru-RU" dirty="0" smtClean="0"/>
            </a:br>
            <a:r>
              <a:rPr lang="ru-RU" dirty="0" smtClean="0"/>
              <a:t>- Употребление «неразбавленного» куриного помета приводят к тому, что слизистая ЖКТ «сгорает». </a:t>
            </a:r>
            <a:br>
              <a:rPr lang="ru-RU" dirty="0" smtClean="0"/>
            </a:br>
            <a:r>
              <a:rPr lang="ru-RU" dirty="0" smtClean="0"/>
              <a:t>- В </a:t>
            </a:r>
            <a:r>
              <a:rPr lang="ru-RU" dirty="0" err="1" smtClean="0"/>
              <a:t>насвай</a:t>
            </a:r>
            <a:r>
              <a:rPr lang="ru-RU" dirty="0" smtClean="0"/>
              <a:t> добавляют помимо табака другие наркотические вещества, у потребителей развивается не только никотиновая зависимость, но также и зависимость от других веществ. </a:t>
            </a:r>
            <a:br>
              <a:rPr lang="ru-RU" dirty="0" smtClean="0"/>
            </a:br>
            <a:r>
              <a:rPr lang="ru-RU" dirty="0" smtClean="0"/>
              <a:t>- Употребление </a:t>
            </a:r>
            <a:r>
              <a:rPr lang="ru-RU" dirty="0" err="1" smtClean="0"/>
              <a:t>насвая</a:t>
            </a:r>
            <a:r>
              <a:rPr lang="ru-RU" dirty="0" smtClean="0"/>
              <a:t> отражается на психическом развитии – снижается восприятие и ухудшается память, становятся неуравновешенными, постоянное состояние растерянности. </a:t>
            </a:r>
            <a:br>
              <a:rPr lang="ru-RU" dirty="0" smtClean="0"/>
            </a:br>
            <a:r>
              <a:rPr lang="ru-RU" dirty="0" smtClean="0"/>
              <a:t>- У детей употребление </a:t>
            </a:r>
            <a:r>
              <a:rPr lang="ru-RU" dirty="0" err="1" smtClean="0"/>
              <a:t>насвая</a:t>
            </a:r>
            <a:r>
              <a:rPr lang="ru-RU" dirty="0" smtClean="0"/>
              <a:t> очень быстро переходит в привычку. Вскоре подростку хочется уже более сильных ощущений. </a:t>
            </a:r>
            <a:br>
              <a:rPr lang="ru-RU" dirty="0" smtClean="0"/>
            </a:br>
            <a:r>
              <a:rPr lang="ru-RU" dirty="0" smtClean="0"/>
              <a:t>- Потребители сообщают о разрушении зубов.</a:t>
            </a:r>
            <a:endParaRPr lang="ru-RU"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051720" y="332656"/>
            <a:ext cx="5904656" cy="1008112"/>
          </a:xfrm>
        </p:spPr>
        <p:txBody>
          <a:bodyPr>
            <a:noAutofit/>
          </a:bodyPr>
          <a:lstStyle/>
          <a:p>
            <a:r>
              <a:rPr lang="ru-RU" sz="3200" b="1" dirty="0" smtClean="0">
                <a:solidFill>
                  <a:schemeClr val="accent6"/>
                </a:solidFill>
              </a:rPr>
              <a:t>Неправильные действия </a:t>
            </a:r>
            <a:r>
              <a:rPr lang="ru-RU" sz="3200" b="1" dirty="0" smtClean="0">
                <a:solidFill>
                  <a:schemeClr val="accent6"/>
                </a:solidFill>
              </a:rPr>
              <a:t>родителей, заметивших употребление ребёнком ПАВ</a:t>
            </a:r>
            <a:endParaRPr lang="ru-RU" sz="3200" b="1" dirty="0">
              <a:solidFill>
                <a:schemeClr val="accent6"/>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pPr algn="just"/>
            <a:r>
              <a:rPr lang="ru-RU" sz="2000" dirty="0" smtClean="0">
                <a:solidFill>
                  <a:schemeClr val="tx1"/>
                </a:solidFill>
              </a:rPr>
              <a:t>Сокрытие имеющейся проблемы от других  членов семьи; отвержение реальных признаков употребления;</a:t>
            </a:r>
          </a:p>
          <a:p>
            <a:pPr algn="just"/>
            <a:r>
              <a:rPr lang="ru-RU" sz="2000" dirty="0" smtClean="0">
                <a:solidFill>
                  <a:schemeClr val="tx1"/>
                </a:solidFill>
              </a:rPr>
              <a:t>Усиление родительского </a:t>
            </a:r>
            <a:r>
              <a:rPr lang="ru-RU" sz="2000" dirty="0" err="1" smtClean="0">
                <a:solidFill>
                  <a:schemeClr val="tx1"/>
                </a:solidFill>
              </a:rPr>
              <a:t>гиперконтроля</a:t>
            </a:r>
            <a:r>
              <a:rPr lang="ru-RU" sz="2000" dirty="0" smtClean="0">
                <a:solidFill>
                  <a:schemeClr val="tx1"/>
                </a:solidFill>
              </a:rPr>
              <a:t>;</a:t>
            </a:r>
          </a:p>
          <a:p>
            <a:pPr algn="just"/>
            <a:r>
              <a:rPr lang="ru-RU" sz="2000" dirty="0" smtClean="0">
                <a:solidFill>
                  <a:schemeClr val="tx1"/>
                </a:solidFill>
              </a:rPr>
              <a:t>Получение многократных обещаний, что ребенок бросит употреблять ПАВ, искренне в это верить;</a:t>
            </a:r>
          </a:p>
          <a:p>
            <a:pPr algn="just"/>
            <a:r>
              <a:rPr lang="ru-RU" sz="2000" dirty="0" smtClean="0">
                <a:solidFill>
                  <a:schemeClr val="tx1"/>
                </a:solidFill>
              </a:rPr>
              <a:t>Обвинение </a:t>
            </a:r>
            <a:r>
              <a:rPr lang="ru-RU" sz="2000" dirty="0" smtClean="0">
                <a:solidFill>
                  <a:schemeClr val="tx1"/>
                </a:solidFill>
              </a:rPr>
              <a:t>в том, что случилось с их ребенком друзей, школу, государство, при этом не пытаясь разобраться в истинных причинах начала употребления;</a:t>
            </a:r>
          </a:p>
          <a:p>
            <a:pPr algn="just"/>
            <a:r>
              <a:rPr lang="ru-RU" sz="2000" dirty="0" smtClean="0">
                <a:solidFill>
                  <a:schemeClr val="tx1"/>
                </a:solidFill>
              </a:rPr>
              <a:t>Надежда </a:t>
            </a:r>
            <a:r>
              <a:rPr lang="ru-RU" sz="2000" dirty="0" smtClean="0">
                <a:solidFill>
                  <a:schemeClr val="tx1"/>
                </a:solidFill>
              </a:rPr>
              <a:t>на то, что все пройдет само и больше не повторится, как можно дольше оттягивается момент обращения за помощью к специалистам.</a:t>
            </a:r>
          </a:p>
          <a:p>
            <a:endParaRPr lang="ru-RU" sz="20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72008"/>
          </a:xfrm>
        </p:spPr>
        <p:txBody>
          <a:bodyPr>
            <a:noAutofit/>
          </a:bodyPr>
          <a:lstStyle/>
          <a:p>
            <a:endParaRPr lang="ru-RU" sz="8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p:txBody>
      </p:sp>
      <p:sp>
        <p:nvSpPr>
          <p:cNvPr id="4" name="Прямоугольник 3"/>
          <p:cNvSpPr/>
          <p:nvPr/>
        </p:nvSpPr>
        <p:spPr>
          <a:xfrm>
            <a:off x="1619672" y="1052736"/>
            <a:ext cx="7272808" cy="5262979"/>
          </a:xfrm>
          <a:prstGeom prst="rect">
            <a:avLst/>
          </a:prstGeom>
        </p:spPr>
        <p:txBody>
          <a:bodyPr wrap="square">
            <a:spAutoFit/>
          </a:bodyPr>
          <a:lstStyle/>
          <a:p>
            <a:r>
              <a:rPr lang="ru-RU" sz="2800" b="1" dirty="0" smtClean="0"/>
              <a:t>В случае обнаружения признаков употребления подростком ПАВ необходимо </a:t>
            </a:r>
            <a:br>
              <a:rPr lang="ru-RU" sz="2800" b="1" dirty="0" smtClean="0"/>
            </a:br>
            <a:r>
              <a:rPr lang="ru-RU" sz="2800" dirty="0" smtClean="0"/>
              <a:t>прежде всего задуматься о том, </a:t>
            </a:r>
            <a:r>
              <a:rPr lang="ru-RU" sz="2800" u="sng" dirty="0" smtClean="0"/>
              <a:t>какие причины могли привести к этому</a:t>
            </a:r>
            <a:r>
              <a:rPr lang="ru-RU" sz="2800" dirty="0" smtClean="0"/>
              <a:t>, о своих родительских ошибках, </a:t>
            </a:r>
            <a:r>
              <a:rPr lang="ru-RU" sz="2800" u="sng" dirty="0" smtClean="0"/>
              <a:t>попробовать изменить привычное взаимодействие с ребенком, </a:t>
            </a:r>
            <a:r>
              <a:rPr lang="ru-RU" sz="2800" dirty="0" smtClean="0"/>
              <a:t>поощрять самостоятельность детей, уделять больше внимание развитию у них навыков самоконтроля</a:t>
            </a:r>
            <a:r>
              <a:rPr lang="ru-RU" sz="2800" u="sng" dirty="0" smtClean="0"/>
              <a:t>, совместно обсуждать трудности, возникающие у подростка и возможные пути их </a:t>
            </a:r>
            <a:r>
              <a:rPr lang="ru-RU" sz="2800" u="sng" dirty="0" smtClean="0"/>
              <a:t>преодоления</a:t>
            </a:r>
          </a:p>
          <a:p>
            <a:r>
              <a:rPr lang="ru-RU" sz="2800" u="sng" dirty="0" smtClean="0"/>
              <a:t>Обратиться к специалистам!</a:t>
            </a:r>
            <a:r>
              <a:rPr lang="ru-RU" u="sng" dirty="0" smtClean="0"/>
              <a:t>.</a:t>
            </a:r>
            <a:endParaRPr lang="ru-RU"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5904656" cy="1008112"/>
          </a:xfrm>
        </p:spPr>
        <p:txBody>
          <a:bodyPr>
            <a:noAutofit/>
          </a:bodyPr>
          <a:lstStyle/>
          <a:p>
            <a:endParaRPr lang="ru-RU" sz="3200" b="1" dirty="0">
              <a:solidFill>
                <a:srgbClr val="C00000"/>
              </a:solidFill>
            </a:endParaRPr>
          </a:p>
        </p:txBody>
      </p:sp>
      <p:sp>
        <p:nvSpPr>
          <p:cNvPr id="3" name="Подзаголовок 2"/>
          <p:cNvSpPr>
            <a:spLocks noGrp="1"/>
          </p:cNvSpPr>
          <p:nvPr>
            <p:ph type="subTitle" idx="1"/>
          </p:nvPr>
        </p:nvSpPr>
        <p:spPr>
          <a:xfrm>
            <a:off x="1547664" y="1556792"/>
            <a:ext cx="7344816" cy="4824536"/>
          </a:xfrm>
        </p:spPr>
        <p:txBody>
          <a:bodyPr>
            <a:normAutofit/>
          </a:bodyPr>
          <a:lstStyle/>
          <a:p>
            <a:endParaRPr lang="ru-RU" sz="2300" dirty="0" smtClean="0">
              <a:solidFill>
                <a:schemeClr val="tx1"/>
              </a:solidFill>
              <a:latin typeface="Times New Roman" pitchFamily="18" charset="0"/>
              <a:cs typeface="Times New Roman" pitchFamily="18" charset="0"/>
            </a:endParaRPr>
          </a:p>
          <a:p>
            <a:endParaRPr lang="ru-RU" sz="20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836712"/>
            <a:ext cx="7200800" cy="1152128"/>
          </a:xfrm>
        </p:spPr>
        <p:txBody>
          <a:bodyPr>
            <a:normAutofit fontScale="90000"/>
          </a:bodyPr>
          <a:lstStyle/>
          <a:p>
            <a:r>
              <a:rPr lang="ru-RU" sz="2700" dirty="0" smtClean="0">
                <a:solidFill>
                  <a:schemeClr val="accent4">
                    <a:lumMod val="75000"/>
                  </a:schemeClr>
                </a:solidFill>
                <a:latin typeface="Times New Roman" pitchFamily="18" charset="0"/>
                <a:cs typeface="Times New Roman" pitchFamily="18" charset="0"/>
              </a:rPr>
              <a:t>Зависимость - это не просто  систематическое употребление того или иного ПАВ.</a:t>
            </a:r>
            <a:br>
              <a:rPr lang="ru-RU" sz="2700" dirty="0" smtClean="0">
                <a:solidFill>
                  <a:schemeClr val="accent4">
                    <a:lumMod val="75000"/>
                  </a:schemeClr>
                </a:solidFill>
                <a:latin typeface="Times New Roman" pitchFamily="18" charset="0"/>
                <a:cs typeface="Times New Roman" pitchFamily="18" charset="0"/>
              </a:rPr>
            </a:br>
            <a:r>
              <a:rPr lang="ru-RU" sz="2700" dirty="0" smtClean="0">
                <a:solidFill>
                  <a:schemeClr val="accent4">
                    <a:lumMod val="75000"/>
                  </a:schemeClr>
                </a:solidFill>
                <a:latin typeface="Times New Roman" pitchFamily="18" charset="0"/>
                <a:cs typeface="Times New Roman" pitchFamily="18" charset="0"/>
              </a:rPr>
              <a:t>Это хроническое заболевание, при котором у человека существует патологическое влечение к </a:t>
            </a:r>
            <a:r>
              <a:rPr lang="ru-RU" sz="2700" dirty="0" err="1" smtClean="0">
                <a:solidFill>
                  <a:schemeClr val="accent4">
                    <a:lumMod val="75000"/>
                  </a:schemeClr>
                </a:solidFill>
                <a:latin typeface="Times New Roman" pitchFamily="18" charset="0"/>
                <a:cs typeface="Times New Roman" pitchFamily="18" charset="0"/>
              </a:rPr>
              <a:t>психоактивым</a:t>
            </a:r>
            <a:r>
              <a:rPr lang="ru-RU" sz="2700" dirty="0" smtClean="0">
                <a:solidFill>
                  <a:schemeClr val="accent4">
                    <a:lumMod val="75000"/>
                  </a:schemeClr>
                </a:solidFill>
                <a:latin typeface="Times New Roman" pitchFamily="18" charset="0"/>
                <a:cs typeface="Times New Roman" pitchFamily="18" charset="0"/>
              </a:rPr>
              <a:t> веществам, разрушающее человека на четырёх уровнях:</a:t>
            </a:r>
            <a:r>
              <a:rPr lang="ru-RU" sz="1800" dirty="0" smtClean="0">
                <a:solidFill>
                  <a:schemeClr val="accent4">
                    <a:lumMod val="75000"/>
                  </a:schemeClr>
                </a:solidFill>
              </a:rPr>
              <a:t/>
            </a:r>
            <a:br>
              <a:rPr lang="ru-RU" sz="1800" dirty="0" smtClean="0">
                <a:solidFill>
                  <a:schemeClr val="accent4">
                    <a:lumMod val="75000"/>
                  </a:schemeClr>
                </a:solidFill>
              </a:rPr>
            </a:br>
            <a:endParaRPr lang="ru-RU" sz="1800" dirty="0">
              <a:solidFill>
                <a:schemeClr val="accent4">
                  <a:lumMod val="75000"/>
                </a:schemeClr>
              </a:solidFill>
            </a:endParaRPr>
          </a:p>
        </p:txBody>
      </p:sp>
      <p:sp>
        <p:nvSpPr>
          <p:cNvPr id="3" name="Подзаголовок 2"/>
          <p:cNvSpPr>
            <a:spLocks noGrp="1"/>
          </p:cNvSpPr>
          <p:nvPr>
            <p:ph type="subTitle" idx="1"/>
          </p:nvPr>
        </p:nvSpPr>
        <p:spPr>
          <a:xfrm>
            <a:off x="2195736" y="2564904"/>
            <a:ext cx="6048672" cy="3384376"/>
          </a:xfrm>
        </p:spPr>
        <p:txBody>
          <a:bodyPr>
            <a:normAutofit/>
          </a:bodyPr>
          <a:lstStyle/>
          <a:p>
            <a:pPr algn="l"/>
            <a:r>
              <a:rPr lang="ru-RU" sz="4400" dirty="0" smtClean="0">
                <a:solidFill>
                  <a:srgbClr val="FF0000"/>
                </a:solidFill>
                <a:latin typeface="Times New Roman" pitchFamily="18" charset="0"/>
                <a:cs typeface="Times New Roman" pitchFamily="18" charset="0"/>
              </a:rPr>
              <a:t>Духовном</a:t>
            </a:r>
          </a:p>
          <a:p>
            <a:pPr algn="l"/>
            <a:r>
              <a:rPr lang="ru-RU" sz="4300" dirty="0" smtClean="0">
                <a:solidFill>
                  <a:srgbClr val="FF0000"/>
                </a:solidFill>
                <a:latin typeface="Times New Roman" pitchFamily="18" charset="0"/>
                <a:cs typeface="Times New Roman" pitchFamily="18" charset="0"/>
              </a:rPr>
              <a:t>Физическом</a:t>
            </a:r>
          </a:p>
          <a:p>
            <a:pPr algn="l"/>
            <a:r>
              <a:rPr lang="ru-RU" sz="4300" dirty="0" smtClean="0">
                <a:solidFill>
                  <a:srgbClr val="FF0000"/>
                </a:solidFill>
                <a:latin typeface="Times New Roman" pitchFamily="18" charset="0"/>
                <a:cs typeface="Times New Roman" pitchFamily="18" charset="0"/>
              </a:rPr>
              <a:t>Психологическом</a:t>
            </a:r>
          </a:p>
          <a:p>
            <a:pPr algn="l"/>
            <a:r>
              <a:rPr lang="ru-RU" sz="4300" dirty="0" smtClean="0">
                <a:solidFill>
                  <a:srgbClr val="FF0000"/>
                </a:solidFill>
                <a:latin typeface="Times New Roman" pitchFamily="18" charset="0"/>
                <a:cs typeface="Times New Roman" pitchFamily="18" charset="0"/>
              </a:rPr>
              <a:t>Социальном</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95736" y="476672"/>
            <a:ext cx="6408712" cy="1224136"/>
          </a:xfrm>
        </p:spPr>
        <p:txBody>
          <a:bodyPr>
            <a:normAutofit/>
          </a:bodyPr>
          <a:lstStyle/>
          <a:p>
            <a:r>
              <a:rPr lang="ru-RU" dirty="0" smtClean="0">
                <a:solidFill>
                  <a:srgbClr val="C00000"/>
                </a:solidFill>
                <a:latin typeface="Times New Roman" pitchFamily="18" charset="0"/>
                <a:cs typeface="Times New Roman" pitchFamily="18" charset="0"/>
              </a:rPr>
              <a:t>Парадокс!</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979712" y="1700808"/>
            <a:ext cx="6480720" cy="4608512"/>
          </a:xfrm>
        </p:spPr>
        <p:txBody>
          <a:bodyPr>
            <a:normAutofit fontScale="77500" lnSpcReduction="20000"/>
          </a:bodyPr>
          <a:lstStyle/>
          <a:p>
            <a:endParaRPr lang="ru-RU" sz="2300" dirty="0" smtClean="0">
              <a:solidFill>
                <a:schemeClr val="tx1"/>
              </a:solidFill>
              <a:latin typeface="Times New Roman" pitchFamily="18" charset="0"/>
              <a:cs typeface="Times New Roman" pitchFamily="18" charset="0"/>
            </a:endParaRPr>
          </a:p>
          <a:p>
            <a:r>
              <a:rPr lang="ru-RU" sz="4300" dirty="0" smtClean="0">
                <a:solidFill>
                  <a:srgbClr val="FF0000"/>
                </a:solidFill>
                <a:latin typeface="Times New Roman" pitchFamily="18" charset="0"/>
                <a:cs typeface="Times New Roman" pitchFamily="18" charset="0"/>
              </a:rPr>
              <a:t>Нарушения в том, что разрушается при употреблении ПАВ, </a:t>
            </a:r>
            <a:r>
              <a:rPr lang="ru-RU" sz="4300" u="sng" dirty="0" smtClean="0">
                <a:solidFill>
                  <a:srgbClr val="FF0000"/>
                </a:solidFill>
                <a:latin typeface="Times New Roman" pitchFamily="18" charset="0"/>
                <a:cs typeface="Times New Roman" pitchFamily="18" charset="0"/>
              </a:rPr>
              <a:t>приводят</a:t>
            </a:r>
            <a:r>
              <a:rPr lang="ru-RU" sz="4300" dirty="0" smtClean="0">
                <a:solidFill>
                  <a:srgbClr val="FF0000"/>
                </a:solidFill>
                <a:latin typeface="Times New Roman" pitchFamily="18" charset="0"/>
                <a:cs typeface="Times New Roman" pitchFamily="18" charset="0"/>
              </a:rPr>
              <a:t> к употреблению!</a:t>
            </a:r>
          </a:p>
          <a:p>
            <a:endParaRPr lang="ru-RU" sz="4300" dirty="0" smtClean="0">
              <a:solidFill>
                <a:srgbClr val="FF0000"/>
              </a:solidFill>
              <a:latin typeface="Times New Roman" pitchFamily="18" charset="0"/>
              <a:cs typeface="Times New Roman" pitchFamily="18" charset="0"/>
            </a:endParaRPr>
          </a:p>
          <a:p>
            <a:r>
              <a:rPr lang="ru-RU" sz="4300" dirty="0" smtClean="0">
                <a:solidFill>
                  <a:srgbClr val="7030A0"/>
                </a:solidFill>
                <a:latin typeface="Times New Roman" pitchFamily="18" charset="0"/>
                <a:cs typeface="Times New Roman" pitchFamily="18" charset="0"/>
              </a:rPr>
              <a:t>«Поломки» на духовном, физическом, психологическом, социальном уровнях приводят к употреблению  ПАВ!</a:t>
            </a:r>
            <a:endParaRPr lang="ru-RU" sz="4300"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188640"/>
            <a:ext cx="6408712" cy="648072"/>
          </a:xfrm>
        </p:spPr>
        <p:txBody>
          <a:bodyPr>
            <a:normAutofit fontScale="90000"/>
          </a:bodyPr>
          <a:lstStyle/>
          <a:p>
            <a:r>
              <a:rPr lang="ru-RU" dirty="0" smtClean="0">
                <a:solidFill>
                  <a:srgbClr val="C00000"/>
                </a:solidFill>
                <a:latin typeface="Times New Roman" pitchFamily="18" charset="0"/>
                <a:cs typeface="Times New Roman" pitchFamily="18" charset="0"/>
              </a:rPr>
              <a:t>Духовный уровень</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547664" y="836712"/>
            <a:ext cx="6912768" cy="4968552"/>
          </a:xfrm>
        </p:spPr>
        <p:txBody>
          <a:bodyPr>
            <a:noAutofit/>
          </a:bodyPr>
          <a:lstStyle/>
          <a:p>
            <a:pPr algn="l"/>
            <a:r>
              <a:rPr lang="ru-RU" sz="1800" dirty="0" smtClean="0">
                <a:solidFill>
                  <a:schemeClr val="tx1"/>
                </a:solidFill>
              </a:rPr>
              <a:t> «Двойной стандарт» морали и нравственности. </a:t>
            </a:r>
          </a:p>
          <a:p>
            <a:pPr algn="l"/>
            <a:r>
              <a:rPr lang="ru-RU" sz="1800" dirty="0" smtClean="0">
                <a:solidFill>
                  <a:schemeClr val="tx1"/>
                </a:solidFill>
              </a:rPr>
              <a:t>Как следствие — нравственная дезориентация человека. Внутренний конфликт. Ложные ориентиры и ценности.</a:t>
            </a:r>
          </a:p>
          <a:p>
            <a:pPr algn="l"/>
            <a:r>
              <a:rPr lang="ru-RU" sz="1800" dirty="0" smtClean="0">
                <a:solidFill>
                  <a:schemeClr val="tx1"/>
                </a:solidFill>
              </a:rPr>
              <a:t/>
            </a:r>
            <a:br>
              <a:rPr lang="ru-RU" sz="1800" dirty="0" smtClean="0">
                <a:solidFill>
                  <a:schemeClr val="tx1"/>
                </a:solidFill>
              </a:rPr>
            </a:br>
            <a:r>
              <a:rPr lang="ru-RU" sz="1800" dirty="0" smtClean="0">
                <a:solidFill>
                  <a:schemeClr val="tx1"/>
                </a:solidFill>
              </a:rPr>
              <a:t>• Позиция взрослых по отношению к ребенку «Вот вырастешь… поступишь на работу… и так далее, вот тогда начнется жизнь». Нет жизни в настоящем. Неумение ценить жизнь. Непонимание ее важности и ценности.</a:t>
            </a:r>
          </a:p>
          <a:p>
            <a:pPr algn="l"/>
            <a:r>
              <a:rPr lang="ru-RU" sz="1800" dirty="0" smtClean="0">
                <a:solidFill>
                  <a:schemeClr val="tx1"/>
                </a:solidFill>
              </a:rPr>
              <a:t/>
            </a:r>
            <a:br>
              <a:rPr lang="ru-RU" sz="1800" dirty="0" smtClean="0">
                <a:solidFill>
                  <a:schemeClr val="tx1"/>
                </a:solidFill>
              </a:rPr>
            </a:br>
            <a:r>
              <a:rPr lang="ru-RU" sz="1800" dirty="0" smtClean="0">
                <a:solidFill>
                  <a:schemeClr val="tx1"/>
                </a:solidFill>
              </a:rPr>
              <a:t>• Ощущение бессмысленности жизни. Неумение формировать цели и задачи.</a:t>
            </a:r>
          </a:p>
          <a:p>
            <a:pPr algn="l"/>
            <a:r>
              <a:rPr lang="ru-RU" sz="1800" dirty="0" smtClean="0">
                <a:solidFill>
                  <a:schemeClr val="tx1"/>
                </a:solidFill>
              </a:rPr>
              <a:t/>
            </a:r>
            <a:br>
              <a:rPr lang="ru-RU" sz="1800" dirty="0" smtClean="0">
                <a:solidFill>
                  <a:schemeClr val="tx1"/>
                </a:solidFill>
              </a:rPr>
            </a:br>
            <a:r>
              <a:rPr lang="ru-RU" sz="1800" dirty="0" smtClean="0">
                <a:solidFill>
                  <a:schemeClr val="tx1"/>
                </a:solidFill>
              </a:rPr>
              <a:t>• Отсутствие интересов. Отсутствие шкалы внутренних ценностей, приоритетов</a:t>
            </a:r>
          </a:p>
          <a:p>
            <a:pPr algn="l"/>
            <a:r>
              <a:rPr lang="ru-RU" sz="1800" dirty="0" smtClean="0">
                <a:solidFill>
                  <a:schemeClr val="tx1"/>
                </a:solidFill>
              </a:rPr>
              <a:t/>
            </a:r>
            <a:br>
              <a:rPr lang="ru-RU" sz="1800" dirty="0" smtClean="0">
                <a:solidFill>
                  <a:schemeClr val="tx1"/>
                </a:solidFill>
              </a:rPr>
            </a:br>
            <a:r>
              <a:rPr lang="ru-RU" sz="1800" dirty="0" smtClean="0">
                <a:solidFill>
                  <a:schemeClr val="tx1"/>
                </a:solidFill>
              </a:rPr>
              <a:t>• Нет своего места в мире, потерянность. Оторванность от других и мира в целом. Самоизоляция.</a:t>
            </a:r>
          </a:p>
          <a:p>
            <a:pPr algn="l"/>
            <a:r>
              <a:rPr lang="ru-RU" sz="1800" dirty="0" smtClean="0">
                <a:solidFill>
                  <a:schemeClr val="tx1"/>
                </a:solidFill>
              </a:rPr>
              <a:t/>
            </a:r>
            <a:br>
              <a:rPr lang="ru-RU" sz="1800" dirty="0" smtClean="0">
                <a:solidFill>
                  <a:schemeClr val="tx1"/>
                </a:solidFill>
              </a:rPr>
            </a:br>
            <a:r>
              <a:rPr lang="ru-RU" sz="1800" dirty="0" smtClean="0">
                <a:solidFill>
                  <a:schemeClr val="tx1"/>
                </a:solidFill>
              </a:rPr>
              <a:t>• Духовная пустота. Ориентация на неконструктивные и ложные установки и правила.</a:t>
            </a:r>
            <a:br>
              <a:rPr lang="ru-RU" sz="1800" dirty="0" smtClean="0">
                <a:solidFill>
                  <a:schemeClr val="tx1"/>
                </a:solidFill>
              </a:rPr>
            </a:br>
            <a:endParaRPr lang="ru-RU" sz="18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188640"/>
            <a:ext cx="6408712" cy="864096"/>
          </a:xfrm>
        </p:spPr>
        <p:txBody>
          <a:bodyPr>
            <a:normAutofit fontScale="90000"/>
          </a:bodyPr>
          <a:lstStyle/>
          <a:p>
            <a:r>
              <a:rPr lang="ru-RU" dirty="0" smtClean="0">
                <a:solidFill>
                  <a:srgbClr val="C00000"/>
                </a:solidFill>
                <a:latin typeface="Times New Roman" pitchFamily="18" charset="0"/>
                <a:cs typeface="Times New Roman" pitchFamily="18" charset="0"/>
              </a:rPr>
              <a:t>Психологический  уровень</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979712" y="1124744"/>
            <a:ext cx="6408712" cy="4896544"/>
          </a:xfrm>
        </p:spPr>
        <p:txBody>
          <a:bodyPr>
            <a:normAutofit fontScale="92500" lnSpcReduction="10000"/>
          </a:bodyPr>
          <a:lstStyle/>
          <a:p>
            <a:pPr algn="l">
              <a:buFont typeface="Arial" pitchFamily="34" charset="0"/>
              <a:buChar char="•"/>
            </a:pPr>
            <a:r>
              <a:rPr lang="ru-RU" sz="2400" dirty="0" smtClean="0">
                <a:solidFill>
                  <a:schemeClr val="tx1"/>
                </a:solidFill>
              </a:rPr>
              <a:t> Неадекватная самооценка (низкая или, наоборот, завышенная. Незнание себя)</a:t>
            </a:r>
          </a:p>
          <a:p>
            <a:pPr algn="l"/>
            <a:r>
              <a:rPr lang="ru-RU" sz="2400" dirty="0" smtClean="0">
                <a:solidFill>
                  <a:schemeClr val="tx1"/>
                </a:solidFill>
              </a:rPr>
              <a:t/>
            </a:r>
            <a:br>
              <a:rPr lang="ru-RU" sz="2400" dirty="0" smtClean="0">
                <a:solidFill>
                  <a:schemeClr val="tx1"/>
                </a:solidFill>
              </a:rPr>
            </a:br>
            <a:r>
              <a:rPr lang="ru-RU" sz="2400" dirty="0" smtClean="0">
                <a:solidFill>
                  <a:schemeClr val="tx1"/>
                </a:solidFill>
              </a:rPr>
              <a:t>• Сложности в общении. Неумение открыто и непринужденно общаться с другими.</a:t>
            </a:r>
          </a:p>
          <a:p>
            <a:pPr algn="l"/>
            <a:r>
              <a:rPr lang="ru-RU" sz="2400" dirty="0" smtClean="0">
                <a:solidFill>
                  <a:schemeClr val="tx1"/>
                </a:solidFill>
              </a:rPr>
              <a:t/>
            </a:r>
            <a:br>
              <a:rPr lang="ru-RU" sz="2400" dirty="0" smtClean="0">
                <a:solidFill>
                  <a:schemeClr val="tx1"/>
                </a:solidFill>
              </a:rPr>
            </a:br>
            <a:r>
              <a:rPr lang="ru-RU" sz="2400" dirty="0" smtClean="0">
                <a:solidFill>
                  <a:schemeClr val="tx1"/>
                </a:solidFill>
              </a:rPr>
              <a:t>• Психологические комплексы.</a:t>
            </a:r>
          </a:p>
          <a:p>
            <a:pPr algn="l"/>
            <a:r>
              <a:rPr lang="ru-RU" sz="2400" dirty="0" smtClean="0">
                <a:solidFill>
                  <a:schemeClr val="tx1"/>
                </a:solidFill>
              </a:rPr>
              <a:t/>
            </a:r>
            <a:br>
              <a:rPr lang="ru-RU" sz="2400" dirty="0" smtClean="0">
                <a:solidFill>
                  <a:schemeClr val="tx1"/>
                </a:solidFill>
              </a:rPr>
            </a:br>
            <a:r>
              <a:rPr lang="ru-RU" sz="2400" dirty="0" smtClean="0">
                <a:solidFill>
                  <a:schemeClr val="tx1"/>
                </a:solidFill>
              </a:rPr>
              <a:t>• Неумение справляться со своими чувствами. Невозможность осознать свои чувства.</a:t>
            </a:r>
          </a:p>
          <a:p>
            <a:pPr algn="l"/>
            <a:r>
              <a:rPr lang="ru-RU" sz="2400" dirty="0" smtClean="0">
                <a:solidFill>
                  <a:schemeClr val="tx1"/>
                </a:solidFill>
              </a:rPr>
              <a:t/>
            </a:r>
            <a:br>
              <a:rPr lang="ru-RU" sz="2400" dirty="0" smtClean="0">
                <a:solidFill>
                  <a:schemeClr val="tx1"/>
                </a:solidFill>
              </a:rPr>
            </a:br>
            <a:r>
              <a:rPr lang="ru-RU" sz="2400" dirty="0" smtClean="0">
                <a:solidFill>
                  <a:schemeClr val="tx1"/>
                </a:solidFill>
              </a:rPr>
              <a:t>• Высокий уровень внутреннего напряжения. Человеку плохо и он не понимает, что с ним,</a:t>
            </a:r>
            <a:br>
              <a:rPr lang="ru-RU" sz="2400" dirty="0" smtClean="0">
                <a:solidFill>
                  <a:schemeClr val="tx1"/>
                </a:solidFill>
              </a:rPr>
            </a:br>
            <a:r>
              <a:rPr lang="ru-RU" sz="2400" dirty="0" smtClean="0">
                <a:solidFill>
                  <a:schemeClr val="tx1"/>
                </a:solidFill>
              </a:rPr>
              <a:t>из-за чего возникает это напряжение.</a:t>
            </a:r>
            <a:r>
              <a:rPr lang="ru-RU" sz="2400" dirty="0" smtClean="0"/>
              <a:t/>
            </a:r>
            <a:br>
              <a:rPr lang="ru-RU" sz="2400" dirty="0" smtClean="0"/>
            </a:br>
            <a:endParaRPr lang="ru-RU" sz="23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332656"/>
            <a:ext cx="6408712" cy="504056"/>
          </a:xfrm>
        </p:spPr>
        <p:txBody>
          <a:bodyPr>
            <a:normAutofit fontScale="90000"/>
          </a:bodyPr>
          <a:lstStyle/>
          <a:p>
            <a:r>
              <a:rPr lang="ru-RU" dirty="0" smtClean="0">
                <a:solidFill>
                  <a:srgbClr val="C00000"/>
                </a:solidFill>
                <a:latin typeface="Times New Roman" pitchFamily="18" charset="0"/>
                <a:cs typeface="Times New Roman" pitchFamily="18" charset="0"/>
              </a:rPr>
              <a:t>Социальный  уровень</a:t>
            </a:r>
            <a:endParaRPr lang="ru-RU" dirty="0">
              <a:solidFill>
                <a:srgbClr val="C00000"/>
              </a:solidFill>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691680" y="980728"/>
            <a:ext cx="7344816" cy="5616624"/>
          </a:xfrm>
        </p:spPr>
        <p:txBody>
          <a:bodyPr>
            <a:normAutofit fontScale="47500" lnSpcReduction="20000"/>
          </a:bodyPr>
          <a:lstStyle/>
          <a:p>
            <a:pPr algn="l"/>
            <a:r>
              <a:rPr lang="ru-RU" sz="2400" dirty="0" smtClean="0">
                <a:solidFill>
                  <a:schemeClr val="tx1"/>
                </a:solidFill>
              </a:rPr>
              <a:t/>
            </a:r>
            <a:br>
              <a:rPr lang="ru-RU" sz="2400" dirty="0" smtClean="0">
                <a:solidFill>
                  <a:schemeClr val="tx1"/>
                </a:solidFill>
              </a:rPr>
            </a:br>
            <a:endParaRPr lang="ru-RU" sz="2400" dirty="0" smtClean="0">
              <a:solidFill>
                <a:schemeClr val="tx1"/>
              </a:solidFill>
            </a:endParaRPr>
          </a:p>
          <a:p>
            <a:pPr algn="l"/>
            <a:r>
              <a:rPr lang="ru-RU" sz="3300" dirty="0" smtClean="0">
                <a:solidFill>
                  <a:schemeClr val="tx1"/>
                </a:solidFill>
              </a:rPr>
              <a:t/>
            </a:r>
            <a:br>
              <a:rPr lang="ru-RU" sz="3300" dirty="0" smtClean="0">
                <a:solidFill>
                  <a:schemeClr val="tx1"/>
                </a:solidFill>
              </a:rPr>
            </a:br>
            <a:r>
              <a:rPr lang="ru-RU" sz="3300" dirty="0" smtClean="0">
                <a:solidFill>
                  <a:schemeClr val="tx1"/>
                </a:solidFill>
              </a:rPr>
              <a:t>• </a:t>
            </a:r>
            <a:r>
              <a:rPr lang="ru-RU" sz="3800" dirty="0" smtClean="0">
                <a:solidFill>
                  <a:schemeClr val="tx1"/>
                </a:solidFill>
              </a:rPr>
              <a:t>Напряжённая  атмосфера в семье .</a:t>
            </a:r>
          </a:p>
          <a:p>
            <a:pPr algn="l"/>
            <a:r>
              <a:rPr lang="ru-RU" sz="3800" dirty="0" smtClean="0">
                <a:solidFill>
                  <a:schemeClr val="tx1"/>
                </a:solidFill>
              </a:rPr>
              <a:t/>
            </a:r>
            <a:br>
              <a:rPr lang="ru-RU" sz="3800" dirty="0" smtClean="0">
                <a:solidFill>
                  <a:schemeClr val="tx1"/>
                </a:solidFill>
              </a:rPr>
            </a:br>
            <a:r>
              <a:rPr lang="ru-RU" sz="3800" dirty="0" smtClean="0">
                <a:solidFill>
                  <a:schemeClr val="tx1"/>
                </a:solidFill>
              </a:rPr>
              <a:t>• Зависимость в семье у других ее членов.</a:t>
            </a:r>
          </a:p>
          <a:p>
            <a:pPr algn="l"/>
            <a:r>
              <a:rPr lang="ru-RU" sz="3800" dirty="0" smtClean="0">
                <a:solidFill>
                  <a:schemeClr val="tx1"/>
                </a:solidFill>
              </a:rPr>
              <a:t/>
            </a:r>
            <a:br>
              <a:rPr lang="ru-RU" sz="3800" dirty="0" smtClean="0">
                <a:solidFill>
                  <a:schemeClr val="tx1"/>
                </a:solidFill>
              </a:rPr>
            </a:br>
            <a:r>
              <a:rPr lang="ru-RU" sz="3800" dirty="0" smtClean="0">
                <a:solidFill>
                  <a:schemeClr val="tx1"/>
                </a:solidFill>
              </a:rPr>
              <a:t>• Доступность веществ. («культурное»  употребление в семье)</a:t>
            </a:r>
            <a:br>
              <a:rPr lang="ru-RU" sz="3800" dirty="0" smtClean="0">
                <a:solidFill>
                  <a:schemeClr val="tx1"/>
                </a:solidFill>
              </a:rPr>
            </a:br>
            <a:r>
              <a:rPr lang="ru-RU" sz="3800" dirty="0" smtClean="0">
                <a:solidFill>
                  <a:schemeClr val="tx1"/>
                </a:solidFill>
              </a:rPr>
              <a:t/>
            </a:r>
            <a:br>
              <a:rPr lang="ru-RU" sz="3800" dirty="0" smtClean="0">
                <a:solidFill>
                  <a:schemeClr val="tx1"/>
                </a:solidFill>
              </a:rPr>
            </a:br>
            <a:r>
              <a:rPr lang="ru-RU" sz="3800" dirty="0" smtClean="0">
                <a:solidFill>
                  <a:schemeClr val="tx1"/>
                </a:solidFill>
              </a:rPr>
              <a:t>• Нет позитивного взрослого — здоровой модели поведения.</a:t>
            </a:r>
          </a:p>
          <a:p>
            <a:pPr algn="l"/>
            <a:endParaRPr lang="ru-RU" sz="3800" dirty="0" smtClean="0">
              <a:solidFill>
                <a:schemeClr val="tx1"/>
              </a:solidFill>
            </a:endParaRPr>
          </a:p>
          <a:p>
            <a:pPr algn="l">
              <a:buFont typeface="Arial" pitchFamily="34" charset="0"/>
              <a:buChar char="•"/>
            </a:pPr>
            <a:r>
              <a:rPr lang="ru-RU" sz="3800" dirty="0" smtClean="0">
                <a:solidFill>
                  <a:schemeClr val="tx1"/>
                </a:solidFill>
              </a:rPr>
              <a:t> Незрелость личности и неумение справляться с трудностями и проживать неприятные чувства и жизненные кризисы.</a:t>
            </a:r>
          </a:p>
          <a:p>
            <a:pPr algn="l"/>
            <a:endParaRPr lang="ru-RU" sz="3800" dirty="0" smtClean="0">
              <a:solidFill>
                <a:schemeClr val="tx1"/>
              </a:solidFill>
            </a:endParaRPr>
          </a:p>
          <a:p>
            <a:pPr algn="l">
              <a:buFont typeface="Arial" pitchFamily="34" charset="0"/>
              <a:buChar char="•"/>
            </a:pPr>
            <a:r>
              <a:rPr lang="ru-RU" sz="3800" dirty="0" smtClean="0">
                <a:solidFill>
                  <a:schemeClr val="tx1"/>
                </a:solidFill>
              </a:rPr>
              <a:t>Мода и ложные установки: «Если употребляешь, то ты крут! Ты мужик!»</a:t>
            </a:r>
          </a:p>
          <a:p>
            <a:pPr algn="l"/>
            <a:r>
              <a:rPr lang="ru-RU" sz="3800" dirty="0" smtClean="0">
                <a:solidFill>
                  <a:schemeClr val="tx1"/>
                </a:solidFill>
              </a:rPr>
              <a:t/>
            </a:r>
            <a:br>
              <a:rPr lang="ru-RU" sz="3800" dirty="0" smtClean="0">
                <a:solidFill>
                  <a:schemeClr val="tx1"/>
                </a:solidFill>
              </a:rPr>
            </a:br>
            <a:r>
              <a:rPr lang="ru-RU" sz="3800" dirty="0" smtClean="0">
                <a:solidFill>
                  <a:schemeClr val="tx1"/>
                </a:solidFill>
              </a:rPr>
              <a:t>• Реклама алкогольных напитков не только прямая, но и косвенная, например, реклама обезболивающих — таблетка от боли. Реклама, в которой говорится: «Если у вас боль, вы ее можете легко снять таким-то препаратом!». Установка на устранение следствия нездорового поведения боли. Вместо устранения причин возникновения этой боли и обращения за помощью.</a:t>
            </a:r>
            <a:endParaRPr lang="ru-RU" sz="3800"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548680"/>
            <a:ext cx="6552728" cy="1944216"/>
          </a:xfrm>
        </p:spPr>
        <p:txBody>
          <a:bodyPr>
            <a:noAutofit/>
          </a:bodyPr>
          <a:lstStyle/>
          <a:p>
            <a:r>
              <a:rPr lang="ru-RU" sz="2800" dirty="0" smtClean="0">
                <a:solidFill>
                  <a:srgbClr val="FF0000"/>
                </a:solidFill>
              </a:rPr>
              <a:t>Профилактика ранних проб </a:t>
            </a:r>
            <a:r>
              <a:rPr lang="ru-RU" sz="2800" dirty="0" err="1" smtClean="0">
                <a:solidFill>
                  <a:srgbClr val="FF0000"/>
                </a:solidFill>
              </a:rPr>
              <a:t>психоактивных</a:t>
            </a:r>
            <a:r>
              <a:rPr lang="ru-RU" sz="2800" dirty="0" smtClean="0">
                <a:solidFill>
                  <a:srgbClr val="FF0000"/>
                </a:solidFill>
              </a:rPr>
              <a:t>  веществ, формирования зависимого поведения-</a:t>
            </a:r>
            <a:br>
              <a:rPr lang="ru-RU" sz="2800" dirty="0" smtClean="0">
                <a:solidFill>
                  <a:srgbClr val="FF0000"/>
                </a:solidFill>
              </a:rPr>
            </a:br>
            <a:r>
              <a:rPr lang="ru-RU" sz="2800" dirty="0" smtClean="0">
                <a:solidFill>
                  <a:srgbClr val="FF0000"/>
                </a:solidFill>
              </a:rPr>
              <a:t>укрепление  ребёнка на всех четырех уровнях:</a:t>
            </a:r>
            <a:br>
              <a:rPr lang="ru-RU" sz="2800" dirty="0" smtClean="0">
                <a:solidFill>
                  <a:srgbClr val="FF0000"/>
                </a:solidFill>
              </a:rPr>
            </a:br>
            <a:endParaRPr lang="ru-RU" sz="2800" dirty="0">
              <a:solidFill>
                <a:srgbClr val="FF0000"/>
              </a:solidFill>
            </a:endParaRPr>
          </a:p>
        </p:txBody>
      </p:sp>
      <p:sp>
        <p:nvSpPr>
          <p:cNvPr id="3" name="Подзаголовок 2"/>
          <p:cNvSpPr>
            <a:spLocks noGrp="1"/>
          </p:cNvSpPr>
          <p:nvPr>
            <p:ph type="subTitle" idx="1"/>
          </p:nvPr>
        </p:nvSpPr>
        <p:spPr>
          <a:xfrm>
            <a:off x="2411760" y="2348880"/>
            <a:ext cx="5472608" cy="3096344"/>
          </a:xfrm>
        </p:spPr>
        <p:txBody>
          <a:bodyPr>
            <a:normAutofit/>
          </a:bodyPr>
          <a:lstStyle/>
          <a:p>
            <a:r>
              <a:rPr lang="ru-RU" sz="2300" dirty="0" smtClean="0">
                <a:solidFill>
                  <a:schemeClr val="tx1"/>
                </a:solidFill>
                <a:latin typeface="Times New Roman" pitchFamily="18" charset="0"/>
                <a:cs typeface="Times New Roman" pitchFamily="18" charset="0"/>
              </a:rPr>
              <a:t> </a:t>
            </a:r>
          </a:p>
          <a:p>
            <a:r>
              <a:rPr lang="ru-RU" sz="3600" dirty="0" smtClean="0">
                <a:solidFill>
                  <a:srgbClr val="0070C0"/>
                </a:solidFill>
                <a:latin typeface="Times New Roman" pitchFamily="18" charset="0"/>
                <a:cs typeface="Times New Roman" pitchFamily="18" charset="0"/>
              </a:rPr>
              <a:t>Духовном!</a:t>
            </a:r>
          </a:p>
          <a:p>
            <a:r>
              <a:rPr lang="ru-RU" sz="3600" dirty="0" smtClean="0">
                <a:solidFill>
                  <a:srgbClr val="0070C0"/>
                </a:solidFill>
                <a:latin typeface="Times New Roman" pitchFamily="18" charset="0"/>
                <a:cs typeface="Times New Roman" pitchFamily="18" charset="0"/>
              </a:rPr>
              <a:t>Психологическом!</a:t>
            </a:r>
          </a:p>
          <a:p>
            <a:r>
              <a:rPr lang="ru-RU" sz="3600" dirty="0" smtClean="0">
                <a:solidFill>
                  <a:srgbClr val="0070C0"/>
                </a:solidFill>
                <a:latin typeface="Times New Roman" pitchFamily="18" charset="0"/>
                <a:cs typeface="Times New Roman" pitchFamily="18" charset="0"/>
              </a:rPr>
              <a:t>Физическом! </a:t>
            </a:r>
          </a:p>
          <a:p>
            <a:r>
              <a:rPr lang="ru-RU" sz="3600" dirty="0" smtClean="0">
                <a:solidFill>
                  <a:srgbClr val="0070C0"/>
                </a:solidFill>
                <a:latin typeface="Times New Roman" pitchFamily="18" charset="0"/>
                <a:cs typeface="Times New Roman" pitchFamily="18" charset="0"/>
              </a:rPr>
              <a:t>Социальном!</a:t>
            </a:r>
          </a:p>
          <a:p>
            <a:endParaRPr lang="ru-RU" sz="3600"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908</Words>
  <Application>Microsoft Office PowerPoint</Application>
  <PresentationFormat>Экран (4:3)</PresentationFormat>
  <Paragraphs>170</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Департамент образования  администрации Кстовского муниципального района МБОУ СОШ №6</vt:lpstr>
      <vt:lpstr>Вопросы для обсуждения.  </vt:lpstr>
      <vt:lpstr>Ранние пробы табака, алкоголя, надсвая -  это ТРОПИНКА к опасному ПУТИ употребления более тяжёлых наркотических веществ.</vt:lpstr>
      <vt:lpstr>Зависимость - это не просто  систематическое употребление того или иного ПАВ. Это хроническое заболевание, при котором у человека существует патологическое влечение к психоактивым веществам, разрушающее человека на четырёх уровнях: </vt:lpstr>
      <vt:lpstr>Парадокс!</vt:lpstr>
      <vt:lpstr>Духовный уровень</vt:lpstr>
      <vt:lpstr>Психологический  уровень</vt:lpstr>
      <vt:lpstr>Социальный  уровень</vt:lpstr>
      <vt:lpstr>Профилактика ранних проб психоактивных  веществ, формирования зависимого поведения- укрепление  ребёнка на всех четырех уровнях: </vt:lpstr>
      <vt:lpstr>Как укреплять? </vt:lpstr>
      <vt:lpstr>Укрепляя себя, свою семью, укрепляем ребёнка! </vt:lpstr>
      <vt:lpstr>Потребности подростка и способы их удовлетворения. </vt:lpstr>
      <vt:lpstr>Слайд 13</vt:lpstr>
      <vt:lpstr>Основные потребности человека.</vt:lpstr>
      <vt:lpstr>Потребности подростка</vt:lpstr>
      <vt:lpstr>потребность во внимании и поддержке  без осуждения и оценок, то есть в безоценочной теплоте, принятии и мудрости взрослых; потребность в четких (но не тесных) правилах и границах, которые должны удерживать взрослые, несмотря на бунт и сопротивление тинейджера, - без четких границ подростку трудно самостоятельно удерживаться от деструктивных форм поведения, трудно выстраивать внутренние позиции и успешно социализироваться; потребность в развитии и обучении через жизненную практику – подросток должен получать жизненный опыт, он не может и не хочет полагаться только на теоретическое восприятие жизни или на чужой опыт; потребность в интересных жизненных событиях. Интерес – это главный двигатель личностного развития человека, в подростковом возрасте он максимально активен и постоянно требует удовлетворения; потребность в удовольствии –подросток изучает себя, свои чувства и ощущения,  он стремиться к чувственному обогащению, естественно, что удовольствия – это наиболее переживаемые желания; потребность в уважении и признании – когда человек получает уважение и признание, у него вырабатывается прочная уверенность в себе как в ценной личности, и это ложиться в основу успеха во всех сферах его жизни; потребность в общении и принятии сверстниками –подросток стремиться получать социальный опыт и вырабатывает наиболее успешные модели поведения, помогающие ему самоутверждаться, чувствовать себя уверенно, получать любовь, симпатию, признание; подростку важно знать, что он ценен для окружающих, что его мнение имеет значение; он готов сделать все, чтобы реальная или воображаемая группа людей, к которой он бы хотел принадлежать (референтная группа), признала его «своим», даже если при этом придется наступить на горло своему собственному «Я»; потребность в умении уверенно отстаивать свое мнение(которое основано на общей уверенности в себе) – именно неумение это делать ведет ко многим  проблемам в жизни подростка, которые ограничивают его саморегуляцию и развитие, - к застенчивости, зависимости от дурного сообщества, переживанию беспомощности и никчемности, отказу от будущих профессиональных  успехов и т.д.; потребность в творческом самовыражении и самореализации –творческая самореализация – это сильнейшая струя в развитии подростка; если он находит возможность для удовлетворения этой потребности, он практически находит возможность удовлетворить и все остальные; творчески самореализуясь, подросток получает практический жизненный опыт – ему интересно, он развивается, он испытывает уважение к самому себе, получает результаты своего творчества, его принимают окружающие, и ему легко жить в четких границах своего творчества;  </vt:lpstr>
      <vt:lpstr>Отделиться от родителей. Стать взрослым можно только через проявление собственной автономии. Автономный – значит, способный опираться на себя, значит, принимающий собственные решения и несущий за них ответственность. Отделиться – значит, отвергнуть все то, что насаждают и предлагают, и найти собственные решения и смыслы (даже если потом окажется, что они очень похожи на те, что предлагались ему родителями). Обнаружить себя и свой пол. Понять, кто ты такой. Что за человек. Что можешь в этой жизни, а что нет. Что получается у тебя лучше, чем у других, а что – хуже. В чем ты уникален и неповторим. Каков ты как будущий мужчина или женщина. Что есть женское и мужское в каждом из нас. Открыть для себя мир других людей. Понять, в чем состоят законы общения. Каковы правила взаимодействия во взрослом мире. В чем секреты общения с мужчинами и женщинами. Что такое любовь, и как построить отношения? </vt:lpstr>
      <vt:lpstr>Для удовлетворения  потребности   подростка во многих случаях нужны другие  люди:  родители, друзья, одноклассники и т.д.</vt:lpstr>
      <vt:lpstr>Если рядом не оказывается тех, кто  может  помочь в удовлетворении потребностей: выслушать, научить, поддержать, принять, не осуждать, но иметь своё  мнение, то потребности  начинают удовлетворяться  суррогатно… Часто через употребление ПАВ.</vt:lpstr>
      <vt:lpstr>ПРИЗНАКИ УПОТРЕБЛЕНИЯ   ПСИХОАКТИВНЫХ ВЕЩЕСТВ </vt:lpstr>
      <vt:lpstr>Виды психоактивных веществ</vt:lpstr>
      <vt:lpstr>Любопытство, интерес; за компанию; принудительно ( заставили);  неумение сказать “нет”; назло родителям, другу, учителям; на “слабо”, на спор; в алкогольном опьянении (потеря самоконтроля) </vt:lpstr>
      <vt:lpstr>На что обратить внимание в первую очередь?</vt:lpstr>
      <vt:lpstr>Признаки употребления психоактивных веществ</vt:lpstr>
      <vt:lpstr>Внешние признаки</vt:lpstr>
      <vt:lpstr>Изменения   в поведении</vt:lpstr>
      <vt:lpstr>Косвенные признаки</vt:lpstr>
      <vt:lpstr>Сленговые названия психоактивных веществ:  белый, большая дурь, гера, эйч, хлеб, мультяшка, анаша, шмаль, маруха, план, шала, конопель, убойный, султан, ковырялка, кекс, мука, кикер, кокс, свежий, опиуха, ускоритель, винт, болт, танцульки, импорт, шняга, варево, шуруп, жидкий порох, болтушка, джеф, бодяга.  Сленговые названия процесса принятия психоактивного вещества: болтануться, вмазаться, оттопыриться, стимульнуться, ширнуться, отвиснуть, мазаться, кайфануть, отвиснуть, ужалиться, раскумариться, припариваться, заправить трубу и т.д.  </vt:lpstr>
      <vt:lpstr>Энергетические   напитки </vt:lpstr>
      <vt:lpstr>Употребление насвая</vt:lpstr>
      <vt:lpstr>Слайд 31</vt:lpstr>
      <vt:lpstr>Неправильные действия родителей, заметивших употребление ребёнком ПАВ</vt:lpstr>
      <vt:lpstr>Слайд 33</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Ольга Владимировна Белова</cp:lastModifiedBy>
  <cp:revision>52</cp:revision>
  <dcterms:modified xsi:type="dcterms:W3CDTF">2014-02-27T07:48:03Z</dcterms:modified>
</cp:coreProperties>
</file>