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7" r:id="rId3"/>
    <p:sldId id="263" r:id="rId4"/>
    <p:sldId id="256" r:id="rId5"/>
    <p:sldId id="257" r:id="rId6"/>
    <p:sldId id="258" r:id="rId7"/>
    <p:sldId id="259" r:id="rId8"/>
    <p:sldId id="260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41DBC5-6180-4AB7-8665-85198B9C770D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551B76-1D61-4725-ABC6-E17246DBD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414340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effectLst/>
                <a:latin typeface="Monotype Corsiva" pitchFamily="66" charset="0"/>
              </a:rPr>
              <a:t>Формирование </a:t>
            </a:r>
            <a:br>
              <a:rPr lang="ru-RU" sz="5400" dirty="0" smtClean="0">
                <a:solidFill>
                  <a:srgbClr val="C00000"/>
                </a:solidFill>
                <a:effectLst/>
                <a:latin typeface="Monotype Corsiva" pitchFamily="66" charset="0"/>
              </a:rPr>
            </a:br>
            <a:r>
              <a:rPr lang="ru-RU" sz="4800" dirty="0" smtClean="0">
                <a:solidFill>
                  <a:srgbClr val="002060"/>
                </a:solidFill>
                <a:effectLst/>
                <a:latin typeface="Monotype Corsiva" pitchFamily="66" charset="0"/>
              </a:rPr>
              <a:t>«Кольца жизнестойкости» </a:t>
            </a:r>
            <a:br>
              <a:rPr lang="ru-RU" sz="4800" dirty="0" smtClean="0">
                <a:solidFill>
                  <a:srgbClr val="002060"/>
                </a:solidFill>
                <a:effectLst/>
                <a:latin typeface="Monotype Corsiva" pitchFamily="66" charset="0"/>
              </a:rPr>
            </a:br>
            <a:r>
              <a:rPr lang="ru-RU" sz="5400" dirty="0" smtClean="0">
                <a:solidFill>
                  <a:srgbClr val="C00000"/>
                </a:solidFill>
                <a:effectLst/>
                <a:latin typeface="Monotype Corsiva" pitchFamily="66" charset="0"/>
              </a:rPr>
              <a:t>у обучающихся с целью профилактики асоциального поведения.</a:t>
            </a:r>
            <a:endParaRPr lang="ru-RU" sz="5400" dirty="0">
              <a:solidFill>
                <a:srgbClr val="C00000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178595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7030A0"/>
                </a:solidFill>
                <a:latin typeface="Monotype Corsiva" pitchFamily="66" charset="0"/>
              </a:rPr>
              <a:t>Какая это семья?</a:t>
            </a:r>
            <a:endParaRPr lang="ru-RU" sz="66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/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effectLst/>
                <a:latin typeface="Monotype Corsiva" pitchFamily="66" charset="0"/>
              </a:rPr>
            </a:br>
            <a:r>
              <a:rPr lang="ru-RU" dirty="0" smtClean="0">
                <a:solidFill>
                  <a:srgbClr val="002060"/>
                </a:solidFill>
                <a:effectLst/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effectLst/>
                <a:latin typeface="Monotype Corsiva" pitchFamily="66" charset="0"/>
              </a:rPr>
            </a:br>
            <a:r>
              <a:rPr lang="ru-RU" sz="6000" dirty="0" smtClean="0">
                <a:solidFill>
                  <a:srgbClr val="002060"/>
                </a:solidFill>
                <a:effectLst/>
                <a:latin typeface="Monotype Corsiva" pitchFamily="66" charset="0"/>
              </a:rPr>
              <a:t>«Кольцо жизнестойкости»</a:t>
            </a:r>
            <a:endParaRPr lang="ru-RU" sz="6000" dirty="0">
              <a:solidFill>
                <a:srgbClr val="002060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229600" cy="1285884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Асоциальное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           поведение</a:t>
            </a:r>
            <a:br>
              <a:rPr lang="ru-RU" sz="28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</a:br>
            <a:r>
              <a:rPr lang="ru-RU" sz="2800" dirty="0" err="1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Антисоциальное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           поведение</a:t>
            </a:r>
            <a:endParaRPr lang="ru-RU" sz="2800" dirty="0">
              <a:solidFill>
                <a:srgbClr val="C00000"/>
              </a:solidFill>
              <a:effectLst/>
              <a:latin typeface="Arno Pro Smbd Captio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428868"/>
            <a:ext cx="7858180" cy="4071966"/>
          </a:xfrm>
        </p:spPr>
        <p:txBody>
          <a:bodyPr>
            <a:normAutofit/>
          </a:bodyPr>
          <a:lstStyle/>
          <a:p>
            <a:r>
              <a:rPr lang="ru-RU" sz="3900" dirty="0" smtClean="0">
                <a:solidFill>
                  <a:srgbClr val="002060"/>
                </a:solidFill>
              </a:rPr>
              <a:t>Асоциальность – безразличие к социальным нормам или их непонимание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</a:rPr>
              <a:t>Антисоциальность – </a:t>
            </a:r>
            <a:r>
              <a:rPr lang="ru-RU" sz="3200" b="1" dirty="0" smtClean="0">
                <a:solidFill>
                  <a:srgbClr val="002060"/>
                </a:solidFill>
              </a:rPr>
              <a:t>отрицательное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 отношение к социальным нормам, 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стремление  противодействовать  им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428604"/>
            <a:ext cx="7086600" cy="107157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Arno Pro Smbd Caption" pitchFamily="18" charset="0"/>
              </a:rPr>
              <a:t>Проявления   </a:t>
            </a:r>
            <a:r>
              <a:rPr lang="ru-RU" sz="4400" dirty="0" err="1" smtClean="0">
                <a:solidFill>
                  <a:srgbClr val="C00000"/>
                </a:solidFill>
                <a:latin typeface="Arno Pro Smbd Caption" pitchFamily="18" charset="0"/>
              </a:rPr>
              <a:t>асоциальности</a:t>
            </a:r>
            <a:endParaRPr lang="ru-RU" sz="4400" dirty="0">
              <a:solidFill>
                <a:srgbClr val="C00000"/>
              </a:solidFill>
              <a:latin typeface="Arno Pro Smbd Captio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85786" y="1571612"/>
            <a:ext cx="7358114" cy="492922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sz="2400" i="1" dirty="0" smtClean="0">
                <a:latin typeface="Arno Pro Smbd Caption" pitchFamily="18" charset="0"/>
              </a:rPr>
              <a:t> 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Систематические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прогулы школы</a:t>
            </a: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 Нарушение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правил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для   обучающихся</a:t>
            </a:r>
            <a:endParaRPr lang="ru-RU" sz="2800" i="1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Грубость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по отношению к учителям</a:t>
            </a: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Конфликтное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поведение</a:t>
            </a: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Демонстративность</a:t>
            </a:r>
            <a:endParaRPr lang="ru-RU" sz="2800" i="1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 Агрессивность</a:t>
            </a:r>
            <a:endParaRPr lang="ru-RU" sz="2800" i="1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 Употребление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психоактивных веществ</a:t>
            </a: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 Компьютерная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и игровая зависимости</a:t>
            </a:r>
          </a:p>
          <a:p>
            <a:pPr>
              <a:buFont typeface="Wingdings" pitchFamily="2" charset="2"/>
              <a:buChar char="q"/>
            </a:pP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 Ранние 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половые связи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586666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  <a:latin typeface="Arno Pro Smbd Caption" pitchFamily="18" charset="0"/>
              </a:rPr>
              <a:t>Проявления </a:t>
            </a:r>
            <a:r>
              <a:rPr lang="ru-RU" dirty="0" err="1" smtClean="0">
                <a:solidFill>
                  <a:srgbClr val="C00000"/>
                </a:solidFill>
                <a:latin typeface="Arno Pro Smbd Caption" pitchFamily="18" charset="0"/>
              </a:rPr>
              <a:t>антисоциальности</a:t>
            </a:r>
            <a:endParaRPr lang="ru-RU" sz="2000" dirty="0">
              <a:solidFill>
                <a:srgbClr val="C00000"/>
              </a:solidFill>
              <a:latin typeface="Arno Pro Smbd Captio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1538" y="1857364"/>
            <a:ext cx="7143800" cy="4429156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 Открытое </a:t>
            </a: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противостояние </a:t>
            </a: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взрослым</a:t>
            </a:r>
            <a:endParaRPr lang="ru-RU" sz="32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 Систематическое употребление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   </a:t>
            </a:r>
            <a:r>
              <a:rPr lang="ru-RU" sz="3200" dirty="0" err="1" smtClean="0">
                <a:solidFill>
                  <a:srgbClr val="002060"/>
                </a:solidFill>
                <a:latin typeface="Arno Pro Smbd Caption" pitchFamily="18" charset="0"/>
              </a:rPr>
              <a:t>психоактивных</a:t>
            </a: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 веществ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 Преступления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 Серьёзные </a:t>
            </a:r>
            <a:r>
              <a:rPr lang="ru-RU" sz="3200" dirty="0" smtClean="0">
                <a:solidFill>
                  <a:srgbClr val="002060"/>
                </a:solidFill>
                <a:latin typeface="Arno Pro Smbd Caption" pitchFamily="18" charset="0"/>
              </a:rPr>
              <a:t>проблемы с милицией</a:t>
            </a:r>
            <a:endParaRPr lang="ru-RU" sz="3200" dirty="0">
              <a:solidFill>
                <a:srgbClr val="002060"/>
              </a:solidFill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14290"/>
            <a:ext cx="7086600" cy="128586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no Pro Smbd Caption" pitchFamily="18" charset="0"/>
              </a:rPr>
              <a:t>Проявления </a:t>
            </a:r>
            <a:r>
              <a:rPr lang="ru-RU" sz="4000" dirty="0" err="1" smtClean="0">
                <a:solidFill>
                  <a:srgbClr val="002060"/>
                </a:solidFill>
                <a:latin typeface="Arno Pro Smbd Caption" pitchFamily="18" charset="0"/>
              </a:rPr>
              <a:t>асоциальности</a:t>
            </a:r>
            <a:r>
              <a:rPr lang="ru-RU" sz="4000" dirty="0" smtClean="0">
                <a:solidFill>
                  <a:srgbClr val="002060"/>
                </a:solidFill>
                <a:latin typeface="Arno Pro Smbd Caption" pitchFamily="18" charset="0"/>
              </a:rPr>
              <a:t>  в старшем звене</a:t>
            </a:r>
            <a:endParaRPr lang="ru-RU" sz="4000" dirty="0">
              <a:solidFill>
                <a:srgbClr val="002060"/>
              </a:solidFill>
              <a:latin typeface="Arno Pro Smbd Captio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285860"/>
            <a:ext cx="8115328" cy="4714908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Недоверие 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миру взрослых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Озлобленность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Значительные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пробелы 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в знаниях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Отсутствие целей и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планов 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на будущее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Закрытые для общения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Имеют потребности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низкого уровня</a:t>
            </a:r>
            <a:endParaRPr lang="ru-RU" sz="2800" dirty="0" smtClean="0">
              <a:solidFill>
                <a:srgbClr val="C00000"/>
              </a:solidFill>
              <a:latin typeface="Arno Pro Smbd Captio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Интересы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сопряженные с </a:t>
            </a:r>
            <a:r>
              <a:rPr lang="ru-RU" sz="2800" dirty="0" smtClean="0">
                <a:solidFill>
                  <a:srgbClr val="C00000"/>
                </a:solidFill>
                <a:latin typeface="Arno Pro Smbd Caption" pitchFamily="18" charset="0"/>
              </a:rPr>
              <a:t>риском для жизни.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086600" cy="107157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Проявления </a:t>
            </a:r>
            <a:r>
              <a:rPr lang="ru-RU" sz="3600" dirty="0" err="1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асоциальности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 в среднем звене</a:t>
            </a:r>
            <a:endParaRPr lang="ru-RU" sz="3600" dirty="0">
              <a:solidFill>
                <a:srgbClr val="C00000"/>
              </a:solidFill>
              <a:effectLst/>
              <a:latin typeface="Arno Pro Smbd Captio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4414" y="1500174"/>
            <a:ext cx="7472386" cy="492922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нежелание 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учиться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прогулы, грубость к учителям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конфликты с одноклассниками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негативное </a:t>
            </a:r>
            <a:r>
              <a:rPr lang="ru-RU" sz="2400" dirty="0" err="1" smtClean="0">
                <a:solidFill>
                  <a:srgbClr val="002060"/>
                </a:solidFill>
                <a:latin typeface="Arno Pro Smbd Caption" pitchFamily="18" charset="0"/>
              </a:rPr>
              <a:t>самопредъявление</a:t>
            </a:r>
            <a:endParaRPr lang="ru-RU" sz="24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уходы из дома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бродяжничество, попрошайничество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примыкание к компаниям себе подобных или к отрицательным лидерам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пробы психоактивных веществ</a:t>
            </a:r>
          </a:p>
          <a:p>
            <a:pPr>
              <a:buFont typeface="Wingdings" pitchFamily="2" charset="2"/>
              <a:buChar char="§"/>
            </a:pPr>
            <a:r>
              <a:rPr lang="ru-RU" sz="2400" u="sng" dirty="0" smtClean="0">
                <a:solidFill>
                  <a:srgbClr val="002060"/>
                </a:solidFill>
                <a:latin typeface="Arno Pro Smbd Caption" pitchFamily="18" charset="0"/>
              </a:rPr>
              <a:t>Блокировка чувств: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не боится наказаний, угроз учителей, родителей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бесполезно взывать к его  совести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747698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Асоциальные </a:t>
            </a:r>
            <a:r>
              <a:rPr lang="ru-RU" sz="4000" dirty="0" smtClean="0">
                <a:solidFill>
                  <a:srgbClr val="C00000"/>
                </a:solidFill>
                <a:effectLst/>
                <a:latin typeface="Arno Pro Smbd Caption" pitchFamily="18" charset="0"/>
              </a:rPr>
              <a:t>проявления в начальной школе</a:t>
            </a:r>
            <a:endParaRPr lang="ru-RU" sz="4000" dirty="0">
              <a:solidFill>
                <a:srgbClr val="C00000"/>
              </a:solidFill>
              <a:effectLst/>
              <a:latin typeface="Arno Pro Smbd Captio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1714488"/>
            <a:ext cx="7286676" cy="47149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неусидчивость</a:t>
            </a:r>
            <a:endParaRPr lang="ru-RU" sz="24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расторможенность </a:t>
            </a:r>
            <a:endParaRPr lang="ru-RU" sz="24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н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еподчинение  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требованиям      учителя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а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грессивность  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(дерётся, 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обзывается)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замкнутость </a:t>
            </a:r>
            <a:endParaRPr lang="ru-RU" sz="24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проявление  негативизма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капризность</a:t>
            </a:r>
            <a:endParaRPr lang="ru-RU" sz="24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н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ежелание участвовать 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в</a:t>
            </a:r>
            <a:r>
              <a:rPr lang="ru-RU" sz="2400" b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мероприятиях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к</a:t>
            </a:r>
            <a:r>
              <a:rPr lang="ru-RU" sz="2400" dirty="0" smtClean="0">
                <a:solidFill>
                  <a:srgbClr val="002060"/>
                </a:solidFill>
                <a:latin typeface="Arno Pro Smbd Caption" pitchFamily="18" charset="0"/>
              </a:rPr>
              <a:t>онфликтность </a:t>
            </a:r>
            <a:endParaRPr lang="ru-RU" sz="24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002060"/>
                </a:solidFill>
                <a:latin typeface="Monotype Corsiva" pitchFamily="66" charset="0"/>
              </a:rPr>
              <a:t>В чём причины формирования такого поведения?</a:t>
            </a:r>
            <a:endParaRPr lang="ru-RU" sz="60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141</TotalTime>
  <Words>109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Формирование  «Кольца жизнестойкости»  у обучающихся с целью профилактики асоциального поведения.</vt:lpstr>
      <vt:lpstr>  «Кольцо жизнестойкости»</vt:lpstr>
      <vt:lpstr>Асоциальное           поведение  Антисоциальное           поведение</vt:lpstr>
      <vt:lpstr>Проявления   асоциальности</vt:lpstr>
      <vt:lpstr> Проявления антисоциальности</vt:lpstr>
      <vt:lpstr>Проявления асоциальности  в старшем звене</vt:lpstr>
      <vt:lpstr>Проявления асоциальности в среднем звене</vt:lpstr>
      <vt:lpstr>Асоциальные проявления в начальной школе</vt:lpstr>
      <vt:lpstr>В чём причины формирования такого поведения?</vt:lpstr>
      <vt:lpstr>Какая это семья?</vt:lpstr>
    </vt:vector>
  </TitlesOfParts>
  <Company>ROSCOMPUTER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Асоциальность – безразличие к  социальным нормам или их непонимание  </dc:title>
  <dc:creator>INFORSER</dc:creator>
  <cp:lastModifiedBy>Белова О.В.</cp:lastModifiedBy>
  <cp:revision>15</cp:revision>
  <dcterms:created xsi:type="dcterms:W3CDTF">2009-12-14T12:45:23Z</dcterms:created>
  <dcterms:modified xsi:type="dcterms:W3CDTF">2009-12-20T20:31:18Z</dcterms:modified>
</cp:coreProperties>
</file>