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93" r:id="rId3"/>
    <p:sldId id="294" r:id="rId4"/>
    <p:sldId id="256" r:id="rId5"/>
    <p:sldId id="295" r:id="rId6"/>
    <p:sldId id="259" r:id="rId7"/>
    <p:sldId id="261" r:id="rId8"/>
    <p:sldId id="265" r:id="rId9"/>
    <p:sldId id="263" r:id="rId10"/>
    <p:sldId id="264" r:id="rId11"/>
    <p:sldId id="284" r:id="rId12"/>
    <p:sldId id="286" r:id="rId13"/>
    <p:sldId id="274" r:id="rId14"/>
    <p:sldId id="282" r:id="rId15"/>
    <p:sldId id="283" r:id="rId16"/>
    <p:sldId id="288" r:id="rId17"/>
    <p:sldId id="267" r:id="rId18"/>
    <p:sldId id="268" r:id="rId19"/>
    <p:sldId id="272" r:id="rId20"/>
    <p:sldId id="287" r:id="rId21"/>
    <p:sldId id="275" r:id="rId22"/>
    <p:sldId id="276" r:id="rId23"/>
    <p:sldId id="290" r:id="rId24"/>
    <p:sldId id="291" r:id="rId25"/>
    <p:sldId id="289" r:id="rId26"/>
    <p:sldId id="292" r:id="rId27"/>
    <p:sldId id="257" r:id="rId28"/>
    <p:sldId id="296" r:id="rId29"/>
    <p:sldId id="297" r:id="rId30"/>
    <p:sldId id="299" r:id="rId31"/>
    <p:sldId id="298" r:id="rId32"/>
    <p:sldId id="30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7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1521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муниципального района </a:t>
            </a:r>
            <a:b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№6 с кадетскими классами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772816"/>
            <a:ext cx="6400800" cy="115212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семинар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деятельности МРЦ</a:t>
            </a:r>
          </a:p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«Организация коррекционной работы и </a:t>
            </a:r>
            <a:r>
              <a:rPr lang="ru-RU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педагогического сопровождения  участников  образовательных  отношений  в общеобразовательной школе» </a:t>
            </a:r>
            <a:endParaRPr lang="ru-RU" sz="1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356992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«Психолого-педагогическое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обучающихся, находящихся в «группе риска» по личностным особенностям, </a:t>
            </a:r>
            <a:endParaRPr lang="ru-RU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ГИА. </a:t>
            </a:r>
            <a:endParaRPr lang="ru-RU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конструктивной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деятельности на экзамене»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1758" y="6180179"/>
            <a:ext cx="213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</a:t>
            </a:r>
            <a:r>
              <a:rPr lang="ru-RU" dirty="0" smtClean="0"/>
              <a:t>прель 2019 года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4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548680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Акцентуации характера -преувеличенное развитие одних черт характера в ущерб другим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61" y="1916832"/>
            <a:ext cx="7056784" cy="465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41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Сильно выраженные акцентуации приводят к расстройствам характера (личности).</a:t>
            </a:r>
            <a:endParaRPr lang="ru-RU" sz="28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20107"/>
            <a:ext cx="7992888" cy="552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80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980728"/>
            <a:ext cx="8136904" cy="482453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« группе риска» - дети с акцентуациями или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расстройствами характера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(личности)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33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2060848"/>
            <a:ext cx="59526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Темперамент как личностная особенность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4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560840" cy="483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7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68378" cy="5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0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302433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 «группе риска» дети со слабым, неуравновешенным типом темперамента.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0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57606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Способности</a:t>
            </a:r>
            <a:br>
              <a:rPr lang="ru-RU" sz="3600" b="1" dirty="0" smtClean="0">
                <a:solidFill>
                  <a:srgbClr val="FFC000"/>
                </a:solidFill>
              </a:rPr>
            </a:br>
            <a:r>
              <a:rPr lang="ru-RU" sz="3600" b="1" dirty="0" smtClean="0">
                <a:solidFill>
                  <a:srgbClr val="FFC000"/>
                </a:solidFill>
              </a:rPr>
              <a:t> как личностная особенность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1800200" cy="4896544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— это такие психологические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чело­века,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которых зависит успешность приобретения знаний, уме­ний,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на общие и специальные.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бщие способности - присущи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той или иной степени всем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людям: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ощущать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воспринимать, запоминать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переживать, воображать, принимать и осуществлять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00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89654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Интеллектуальные </a:t>
            </a:r>
            <a:r>
              <a:rPr lang="ru-RU" dirty="0"/>
              <a:t>определяют возможность усваивать новую информацию, воспроизводить ее в конкретной ситуации. Особенно значительную роль они играют для учеников, студентов и ученых.</a:t>
            </a:r>
          </a:p>
          <a:p>
            <a:r>
              <a:rPr lang="ru-RU" b="1" dirty="0"/>
              <a:t>Конструктивно-технические </a:t>
            </a:r>
            <a:r>
              <a:rPr lang="ru-RU" dirty="0"/>
              <a:t>позволяют создавать новые механизмы или улучшать существующие. Присущи людям, у которых руки не только «золотые», но и растут оттуда, откуда надо.</a:t>
            </a:r>
          </a:p>
          <a:p>
            <a:r>
              <a:rPr lang="ru-RU" b="1" dirty="0"/>
              <a:t>Логико-математические </a:t>
            </a:r>
            <a:r>
              <a:rPr lang="ru-RU" dirty="0"/>
              <a:t>актуальны не только для математиков, но и для экономистов, бухгалтеров, программистов, а также людей, увлекающихся азартными играми.</a:t>
            </a:r>
          </a:p>
          <a:p>
            <a:r>
              <a:rPr lang="ru-RU" b="1" dirty="0"/>
              <a:t>Творческие</a:t>
            </a:r>
            <a:r>
              <a:rPr lang="ru-RU" dirty="0"/>
              <a:t> зависят от уровня развития фантазии, умения визуализировать свои мысли или эмоции. Они оказываются полезны даже на бытовом повседневном уровне, когда приходится оригинально выходить из различных нестандартных ситуаций.</a:t>
            </a:r>
          </a:p>
          <a:p>
            <a:r>
              <a:rPr lang="ru-RU" b="1" dirty="0"/>
              <a:t>Следующими идут литературные</a:t>
            </a:r>
            <a:r>
              <a:rPr lang="ru-RU" dirty="0"/>
              <a:t>, которые хоть и являются также творческими, но охватывают сугубо писательскую </a:t>
            </a:r>
            <a:r>
              <a:rPr lang="ru-RU" dirty="0" err="1"/>
              <a:t>парафию</a:t>
            </a:r>
            <a:r>
              <a:rPr lang="ru-RU" dirty="0"/>
              <a:t>, от оригинальных СМС-сообщений до прозы или поэзии.</a:t>
            </a:r>
          </a:p>
          <a:p>
            <a:r>
              <a:rPr lang="ru-RU" b="1" dirty="0"/>
              <a:t>Музыкальные </a:t>
            </a:r>
            <a:r>
              <a:rPr lang="ru-RU" dirty="0"/>
              <a:t>настолько же древние, как само человечество. Умение чувствовать ритм, самому воспроизводить мелодии, всегда ценились одинаково высоко.</a:t>
            </a:r>
          </a:p>
          <a:p>
            <a:r>
              <a:rPr lang="ru-RU" b="1" dirty="0"/>
              <a:t>Физические</a:t>
            </a:r>
            <a:r>
              <a:rPr lang="ru-RU" dirty="0"/>
              <a:t> позволяют максимально эффективно использовать возможности своего тела. Применимы они во многих сферах, от танцев до спорта или военной подготовки.</a:t>
            </a:r>
          </a:p>
          <a:p>
            <a:r>
              <a:rPr lang="ru-RU" b="1" dirty="0" err="1"/>
              <a:t>Межличностно</a:t>
            </a:r>
            <a:r>
              <a:rPr lang="ru-RU" b="1" dirty="0"/>
              <a:t>-коммуникативные </a:t>
            </a:r>
            <a:r>
              <a:rPr lang="ru-RU" dirty="0"/>
              <a:t>характеризуют уровень развития </a:t>
            </a:r>
            <a:r>
              <a:rPr lang="ru-RU" dirty="0" err="1"/>
              <a:t>эмпатии</a:t>
            </a:r>
            <a:r>
              <a:rPr lang="ru-RU" dirty="0"/>
              <a:t>, умение налаживания связей. Они особенно эффективны для бизнесменов, политиков, общественных деятелей, журналистов, психологов.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способностей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467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87465"/>
            <a:ext cx="7772400" cy="792087"/>
          </a:xfrm>
        </p:spPr>
        <p:txBody>
          <a:bodyPr>
            <a:noAutofit/>
          </a:bodyPr>
          <a:lstStyle/>
          <a:p>
            <a:r>
              <a:rPr lang="ru-RU" sz="3200" i="1" dirty="0" smtClean="0"/>
              <a:t>Что может негативно повлиять на формирование и развитие способностей</a:t>
            </a:r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47864" y="1484784"/>
            <a:ext cx="5472608" cy="2520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Минимальная мозговая дисфункция </a:t>
            </a:r>
            <a:r>
              <a:rPr lang="ru-RU" dirty="0" smtClean="0"/>
              <a:t>–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легкие органические изменения центральной нервной системы и головного мозга, на фоне которых наблюдаются : нарушение поведения, обучения, невротические реакции, речевые расстройства, сложности в овладении учебной программой.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595"/>
            <a:ext cx="3403239" cy="269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39" y="3981345"/>
            <a:ext cx="5740761" cy="28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7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45" y="1319892"/>
            <a:ext cx="6912768" cy="55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Школе так удобнее…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564904"/>
            <a:ext cx="7560840" cy="14401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«группе риска» - дети с «органикой»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31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700808"/>
            <a:ext cx="7848872" cy="47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Мотивация 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 как личностная особенность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3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556792"/>
            <a:ext cx="433322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Понять, что мотивирует человека, побуждает его к деятельности или к бездействию </a:t>
            </a:r>
            <a:endParaRPr lang="ru-RU" sz="32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520065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734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2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30344" cy="583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945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 «группе риска» по данной особенности – дети с неудовлетворёнными базовыми потребностями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7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132856"/>
            <a:ext cx="7704856" cy="3960440"/>
          </a:xfrm>
        </p:spPr>
        <p:txBody>
          <a:bodyPr/>
          <a:lstStyle/>
          <a:p>
            <a:r>
              <a:rPr lang="ru-RU" dirty="0" smtClean="0"/>
              <a:t>С акцентуированными чертами характера, расстройствами характера (личности);</a:t>
            </a:r>
          </a:p>
          <a:p>
            <a:r>
              <a:rPr lang="ru-RU" dirty="0" smtClean="0"/>
              <a:t>Со слабым </a:t>
            </a:r>
            <a:r>
              <a:rPr lang="ru-RU" dirty="0"/>
              <a:t> </a:t>
            </a:r>
            <a:r>
              <a:rPr lang="ru-RU" dirty="0" smtClean="0"/>
              <a:t>или (и) неуравновешенным типом темперамента;</a:t>
            </a:r>
          </a:p>
          <a:p>
            <a:r>
              <a:rPr lang="ru-RU" dirty="0" smtClean="0"/>
              <a:t>С органическими поражениями (разной степени тяжести) нервной системы в </a:t>
            </a:r>
            <a:r>
              <a:rPr lang="ru-RU" dirty="0" err="1" smtClean="0"/>
              <a:t>т.ч</a:t>
            </a:r>
            <a:r>
              <a:rPr lang="ru-RU" dirty="0" smtClean="0"/>
              <a:t>. головного мозга;</a:t>
            </a:r>
          </a:p>
          <a:p>
            <a:r>
              <a:rPr lang="ru-RU" dirty="0" smtClean="0"/>
              <a:t>С неудовлетворёнными базовыми потребностями (как правило из </a:t>
            </a:r>
            <a:r>
              <a:rPr lang="ru-RU" dirty="0" err="1" smtClean="0"/>
              <a:t>дисфункциональных</a:t>
            </a:r>
            <a:r>
              <a:rPr lang="ru-RU" dirty="0" smtClean="0"/>
              <a:t> семей).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405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«группе риска» по личностным особенностям как правило оказываются дети и подростки: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22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420888"/>
            <a:ext cx="7408333" cy="36724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Различные </a:t>
            </a:r>
            <a:r>
              <a:rPr lang="ru-RU" dirty="0"/>
              <a:t>методики на </a:t>
            </a:r>
            <a:r>
              <a:rPr lang="ru-RU" dirty="0" smtClean="0"/>
              <a:t> определение  личностных  особенностей  </a:t>
            </a:r>
            <a:r>
              <a:rPr lang="ru-RU" dirty="0"/>
              <a:t>позволяют сделать полноценный, всесторонний анализ личности:</a:t>
            </a:r>
          </a:p>
          <a:p>
            <a:r>
              <a:rPr lang="ru-RU" dirty="0"/>
              <a:t>Эмоционально-личностные особенности можно оценить, например, по Шкале оценки значимости эмоций Б.И. Додонова.</a:t>
            </a:r>
          </a:p>
          <a:p>
            <a:r>
              <a:rPr lang="ru-RU" dirty="0"/>
              <a:t>Индивидуально-личностные особенности можно выяснить, пройдя психологические тесты, либо обратиться к таким источникам, как, например, </a:t>
            </a:r>
            <a:r>
              <a:rPr lang="ru-RU" dirty="0" err="1"/>
              <a:t>Собчик</a:t>
            </a:r>
            <a:r>
              <a:rPr lang="ru-RU" dirty="0"/>
              <a:t> Л.Н. "Психология индивидуальности. Теория и практика психодиагностики".</a:t>
            </a:r>
          </a:p>
          <a:p>
            <a:r>
              <a:rPr lang="ru-RU" dirty="0"/>
              <a:t>Продиагностировать ряд важнейших личностных параметров можно при помощи методики </a:t>
            </a:r>
            <a:r>
              <a:rPr lang="ru-RU" dirty="0" err="1"/>
              <a:t>Айзенка</a:t>
            </a:r>
            <a:r>
              <a:rPr lang="ru-RU" dirty="0"/>
              <a:t>, разработавшего специальный опросник.</a:t>
            </a:r>
          </a:p>
          <a:p>
            <a:r>
              <a:rPr lang="ru-RU" dirty="0"/>
              <a:t>Интересные факты можно узнать, воспользовавшись Шкалой реактивной и личностной тревожности </a:t>
            </a:r>
            <a:r>
              <a:rPr lang="ru-RU" dirty="0" err="1"/>
              <a:t>Спилбергера</a:t>
            </a:r>
            <a:r>
              <a:rPr lang="ru-RU" dirty="0"/>
              <a:t>, название которой говорит само за себя.</a:t>
            </a:r>
          </a:p>
          <a:p>
            <a:r>
              <a:rPr lang="ru-RU" dirty="0"/>
              <a:t>Выделение акцентуации характера возможно путем использования характерологического опросника </a:t>
            </a:r>
            <a:r>
              <a:rPr lang="ru-RU" dirty="0" err="1"/>
              <a:t>Леонгарда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личностных особенностей.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Как сопровождать таких детей?</a:t>
            </a:r>
            <a:br>
              <a:rPr lang="ru-RU" sz="3600" dirty="0" smtClean="0"/>
            </a:br>
            <a:r>
              <a:rPr lang="ru-RU" sz="3600" dirty="0" smtClean="0"/>
              <a:t>Что делать?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8" y="1470161"/>
            <a:ext cx="4104456" cy="515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21670"/>
            <a:ext cx="3744416" cy="505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30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8641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Педагогам, психологам, родителям в такой ситуации нужно много чего знать и уметь….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D:\User\Desktop\1022355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593681" cy="44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3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53451"/>
          </a:xfrm>
        </p:spPr>
        <p:txBody>
          <a:bodyPr>
            <a:noAutofit/>
          </a:bodyPr>
          <a:lstStyle/>
          <a:p>
            <a:r>
              <a:rPr lang="ru-RU" sz="3200" dirty="0" smtClean="0"/>
              <a:t>И так тоже…</a:t>
            </a:r>
            <a:br>
              <a:rPr lang="ru-RU" sz="3200" dirty="0" smtClean="0"/>
            </a:br>
            <a:r>
              <a:rPr lang="ru-RU" sz="3200" dirty="0" smtClean="0"/>
              <a:t>Иначе сложно одновременно обучать такое количество  детей.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3214"/>
            <a:ext cx="4392488" cy="49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64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2564904"/>
            <a:ext cx="4032447" cy="338437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Тесты психолога</a:t>
            </a:r>
          </a:p>
          <a:p>
            <a:r>
              <a:rPr lang="ru-RU" dirty="0" smtClean="0"/>
              <a:t>Обследование жилищных условий соц. педагогам и классным руководителем</a:t>
            </a:r>
          </a:p>
          <a:p>
            <a:r>
              <a:rPr lang="ru-RU" dirty="0" smtClean="0"/>
              <a:t>Рекомендации врачей</a:t>
            </a:r>
          </a:p>
          <a:p>
            <a:r>
              <a:rPr lang="ru-RU" dirty="0" smtClean="0"/>
              <a:t>Информация от родителей, как удавалось справляться с той или иной проблемой дома.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8584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получать  информацию о личностных особенностях обучающихся как можно раньше.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154644" cy="29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821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9304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Чтобы помогать детям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 «группы риска», нужно самим быть не выгоревшими. Искать способы «подпитать» себя положительной энергией.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464496" cy="374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4025569" cy="411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72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Обязательно привлекать родителей, находить способы преподнесения информации о детях так, чтобы построить в общении  «мостик, а не стену».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3"/>
            <a:ext cx="6624736" cy="463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4400" y="2132856"/>
            <a:ext cx="8064896" cy="1368152"/>
          </a:xfrm>
        </p:spPr>
        <p:txBody>
          <a:bodyPr>
            <a:noAutofit/>
          </a:bodyPr>
          <a:lstStyle/>
          <a:p>
            <a:r>
              <a:rPr lang="ru-RU" sz="2400" dirty="0"/>
              <a:t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Сюда можно </a:t>
            </a:r>
            <a:r>
              <a:rPr lang="ru-RU" sz="2400" dirty="0" smtClean="0"/>
              <a:t>отнести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i="1" dirty="0" smtClean="0"/>
              <a:t>характер,  </a:t>
            </a:r>
            <a:r>
              <a:rPr lang="ru-RU" sz="2400" i="1" dirty="0"/>
              <a:t>темперамент, </a:t>
            </a:r>
            <a:r>
              <a:rPr lang="ru-RU" sz="2400" i="1" dirty="0" smtClean="0"/>
              <a:t>способности, </a:t>
            </a:r>
            <a:br>
              <a:rPr lang="ru-RU" sz="2400" i="1" dirty="0" smtClean="0"/>
            </a:br>
            <a:r>
              <a:rPr lang="ru-RU" sz="2400" i="1" dirty="0" smtClean="0"/>
              <a:t>мотивы поведения</a:t>
            </a:r>
            <a:r>
              <a:rPr lang="ru-RU" sz="2000" i="1" dirty="0" smtClean="0"/>
              <a:t>.</a:t>
            </a: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309320"/>
            <a:ext cx="6152728" cy="409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5594352" cy="37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Как бы мы  ни хотели привести поведение всех детей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 к «общему знаменателю», личностные особенности все равно дадут о себе знать во время образовательного процесса.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032448" cy="357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8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005064"/>
            <a:ext cx="7408333" cy="3450696"/>
          </a:xfrm>
        </p:spPr>
        <p:txBody>
          <a:bodyPr/>
          <a:lstStyle/>
          <a:p>
            <a:pPr algn="ctr"/>
            <a:r>
              <a:rPr lang="ru-RU" dirty="0"/>
              <a:t>На </a:t>
            </a:r>
            <a:r>
              <a:rPr lang="ru-RU" dirty="0" smtClean="0"/>
              <a:t>формирование личностных особенностей </a:t>
            </a:r>
            <a:r>
              <a:rPr lang="ru-RU" dirty="0"/>
              <a:t>влияют следующие факторы: </a:t>
            </a:r>
            <a:endParaRPr lang="ru-RU" dirty="0" smtClean="0"/>
          </a:p>
          <a:p>
            <a:r>
              <a:rPr lang="ru-RU" dirty="0" smtClean="0"/>
              <a:t>Генетика.</a:t>
            </a:r>
          </a:p>
          <a:p>
            <a:r>
              <a:rPr lang="ru-RU" dirty="0" smtClean="0"/>
              <a:t>Воспитание </a:t>
            </a:r>
            <a:r>
              <a:rPr lang="ru-RU" dirty="0"/>
              <a:t>в семье. </a:t>
            </a:r>
            <a:endParaRPr lang="ru-RU" dirty="0" smtClean="0"/>
          </a:p>
          <a:p>
            <a:r>
              <a:rPr lang="ru-RU" dirty="0" smtClean="0"/>
              <a:t>Окружающая </a:t>
            </a:r>
            <a:r>
              <a:rPr lang="ru-RU" dirty="0"/>
              <a:t>обстановка.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52782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00808"/>
            <a:ext cx="7632848" cy="1368152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Хара́ктер</a:t>
            </a:r>
            <a:r>
              <a:rPr lang="ru-RU" dirty="0" smtClean="0"/>
              <a:t> – </a:t>
            </a:r>
          </a:p>
          <a:p>
            <a:pPr algn="ctr"/>
            <a:r>
              <a:rPr lang="ru-RU" dirty="0" smtClean="0"/>
              <a:t>это система устойчивых отношений личности</a:t>
            </a:r>
          </a:p>
          <a:p>
            <a:pPr algn="ctr"/>
            <a:r>
              <a:rPr lang="ru-RU" dirty="0" smtClean="0"/>
              <a:t> к миру, людям, самому себе.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личностная особенность. </a:t>
            </a:r>
            <a:br>
              <a:rPr lang="ru-RU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408712" cy="341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40768"/>
            <a:ext cx="777533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Параметры определения характера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96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76864" cy="573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555</TotalTime>
  <Words>797</Words>
  <Application>Microsoft Office PowerPoint</Application>
  <PresentationFormat>Экран (4:3)</PresentationFormat>
  <Paragraphs>72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Департамент образования  администрации Кстовского  муниципального района  МБОУ СШ №6 с кадетскими классами</vt:lpstr>
      <vt:lpstr>Школе так удобнее…</vt:lpstr>
      <vt:lpstr>И так тоже… Иначе сложно одновременно обучать такое количество  детей.</vt:lpstr>
      <vt:lpstr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вида.  Сюда можно отнести  характер,  темперамент, способности,  мотивы поведения.  </vt:lpstr>
      <vt:lpstr>Как бы мы  ни хотели привести поведение всех детей  к «общему знаменателю», личностные особенности все равно дадут о себе знать во время образовательного процесса. </vt:lpstr>
      <vt:lpstr>Презентация PowerPoint</vt:lpstr>
      <vt:lpstr>Характер  как личностная особенность.  </vt:lpstr>
      <vt:lpstr>Параметры определения характера</vt:lpstr>
      <vt:lpstr>Презентация PowerPoint</vt:lpstr>
      <vt:lpstr>Акцентуации характера -преувеличенное развитие одних черт характера в ущерб другим</vt:lpstr>
      <vt:lpstr>Сильно выраженные акцентуации приводят к расстройствам характера (личности).</vt:lpstr>
      <vt:lpstr>В « группе риска» - дети с акцентуациями или  расстройствами характера (личности)</vt:lpstr>
      <vt:lpstr>Темперамент как личностная особенность</vt:lpstr>
      <vt:lpstr>Презентация PowerPoint</vt:lpstr>
      <vt:lpstr>Презентация PowerPoint</vt:lpstr>
      <vt:lpstr>В «группе риска» дети со слабым, неуравновешенным типом темперамента.</vt:lpstr>
      <vt:lpstr>Способности  как личностная особенность</vt:lpstr>
      <vt:lpstr>Виды способностей</vt:lpstr>
      <vt:lpstr>Что может негативно повлиять на формирование и развитие способностей?</vt:lpstr>
      <vt:lpstr>В «группе риска» - дети с «органикой»</vt:lpstr>
      <vt:lpstr>Мотивация   как личностная особенность </vt:lpstr>
      <vt:lpstr>Понять, что мотивирует человека, побуждает его к деятельности или к бездействию </vt:lpstr>
      <vt:lpstr>Презентация PowerPoint</vt:lpstr>
      <vt:lpstr>Презентация PowerPoint</vt:lpstr>
      <vt:lpstr>В «группе риска» по данной особенности – дети с неудовлетворёнными базовыми потребностями</vt:lpstr>
      <vt:lpstr>В «группе риска» по личностным особенностям как правило оказываются дети и подростки:</vt:lpstr>
      <vt:lpstr>Диагностика личностных особенностей.</vt:lpstr>
      <vt:lpstr>Как сопровождать таких детей? Что делать?</vt:lpstr>
      <vt:lpstr>Педагогам, психологам, родителям в такой ситуации нужно много чего знать и уметь….</vt:lpstr>
      <vt:lpstr>Нужно получать  информацию о личностных особенностях обучающихся как можно раньше.</vt:lpstr>
      <vt:lpstr>Чтобы помогать детям  «группы риска», нужно самим быть не выгоревшими. Искать способы «подпитать» себя положительной энергией. </vt:lpstr>
      <vt:lpstr>Обязательно привлекать родителей, находить способы преподнесения информации о детях так, чтобы построить в общении  «мостик, а не стену».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Личностные особенности – это те самые внутренние и глубинные особенности людей, которые и делают каждого из нас индивидуальным, отличным от остальных представителей нашего вида. В эту сферу относят все то, что является глубинным, стабильным, и влияющим на остальные особенности человека. Сюда можно отнести и темперамент, и мотивы поведения, и психологический характер, и стремления, и личностная идентичность.  </dc:title>
  <dc:creator>User</dc:creator>
  <cp:lastModifiedBy>User</cp:lastModifiedBy>
  <cp:revision>26</cp:revision>
  <dcterms:created xsi:type="dcterms:W3CDTF">2019-04-23T05:43:23Z</dcterms:created>
  <dcterms:modified xsi:type="dcterms:W3CDTF">2019-04-24T07:50:21Z</dcterms:modified>
</cp:coreProperties>
</file>