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0" r:id="rId20"/>
    <p:sldId id="281" r:id="rId21"/>
    <p:sldId id="275" r:id="rId22"/>
    <p:sldId id="276" r:id="rId23"/>
    <p:sldId id="279" r:id="rId24"/>
    <p:sldId id="277" r:id="rId25"/>
    <p:sldId id="278"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22363C2-A2F2-4029-AF6B-425B9A2640D5}" type="datetimeFigureOut">
              <a:rPr lang="ru-RU" smtClean="0"/>
              <a:t>10.02.2015</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C09DB465-1E4B-4433-A7D3-F06D577BE1BE}"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22363C2-A2F2-4029-AF6B-425B9A2640D5}" type="datetimeFigureOut">
              <a:rPr lang="ru-RU" smtClean="0"/>
              <a:t>10.02.2015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DB465-1E4B-4433-A7D3-F06D577BE1B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A22363C2-A2F2-4029-AF6B-425B9A2640D5}" type="datetimeFigureOut">
              <a:rPr lang="ru-RU" smtClean="0"/>
              <a:t>10.02.2015</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C09DB465-1E4B-4433-A7D3-F06D577BE1BE}"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A22363C2-A2F2-4029-AF6B-425B9A2640D5}" type="datetimeFigureOut">
              <a:rPr lang="ru-RU" smtClean="0"/>
              <a:t>10.02.2015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C09DB465-1E4B-4433-A7D3-F06D577BE1BE}" type="slidenum">
              <a:rPr lang="ru-RU" smtClean="0"/>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A22363C2-A2F2-4029-AF6B-425B9A2640D5}" type="datetimeFigureOut">
              <a:rPr lang="ru-RU" smtClean="0"/>
              <a:t>10.02.2015</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09DB465-1E4B-4433-A7D3-F06D577BE1BE}" type="slidenum">
              <a:rPr lang="ru-RU" smtClean="0"/>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A22363C2-A2F2-4029-AF6B-425B9A2640D5}" type="datetimeFigureOut">
              <a:rPr lang="ru-RU" smtClean="0"/>
              <a:t>10.02.2015</a:t>
            </a:fld>
            <a:endParaRPr lang="ru-RU"/>
          </a:p>
        </p:txBody>
      </p:sp>
      <p:sp>
        <p:nvSpPr>
          <p:cNvPr id="10" name="Номер слайда 9"/>
          <p:cNvSpPr>
            <a:spLocks noGrp="1"/>
          </p:cNvSpPr>
          <p:nvPr>
            <p:ph type="sldNum" sz="quarter" idx="16"/>
          </p:nvPr>
        </p:nvSpPr>
        <p:spPr/>
        <p:txBody>
          <a:bodyPr rtlCol="0"/>
          <a:lstStyle/>
          <a:p>
            <a:fld id="{C09DB465-1E4B-4433-A7D3-F06D577BE1BE}" type="slidenum">
              <a:rPr lang="ru-RU" smtClean="0"/>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A22363C2-A2F2-4029-AF6B-425B9A2640D5}" type="datetimeFigureOut">
              <a:rPr lang="ru-RU" smtClean="0"/>
              <a:t>10.02.2015</a:t>
            </a:fld>
            <a:endParaRPr lang="ru-RU"/>
          </a:p>
        </p:txBody>
      </p:sp>
      <p:sp>
        <p:nvSpPr>
          <p:cNvPr id="12" name="Номер слайда 11"/>
          <p:cNvSpPr>
            <a:spLocks noGrp="1"/>
          </p:cNvSpPr>
          <p:nvPr>
            <p:ph type="sldNum" sz="quarter" idx="16"/>
          </p:nvPr>
        </p:nvSpPr>
        <p:spPr/>
        <p:txBody>
          <a:bodyPr rtlCol="0"/>
          <a:lstStyle/>
          <a:p>
            <a:fld id="{C09DB465-1E4B-4433-A7D3-F06D577BE1BE}" type="slidenum">
              <a:rPr lang="ru-RU" smtClean="0"/>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22363C2-A2F2-4029-AF6B-425B9A2640D5}" type="datetimeFigureOut">
              <a:rPr lang="ru-RU" smtClean="0"/>
              <a:t>10.02.2015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C09DB465-1E4B-4433-A7D3-F06D577BE1B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22363C2-A2F2-4029-AF6B-425B9A2640D5}" type="datetimeFigureOut">
              <a:rPr lang="ru-RU" smtClean="0"/>
              <a:t>10.02.2015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C09DB465-1E4B-4433-A7D3-F06D577BE1B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A22363C2-A2F2-4029-AF6B-425B9A2640D5}" type="datetimeFigureOut">
              <a:rPr lang="ru-RU" smtClean="0"/>
              <a:t>10.02.2015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C09DB465-1E4B-4433-A7D3-F06D577BE1BE}" type="slidenum">
              <a:rPr lang="ru-RU" smtClean="0"/>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A22363C2-A2F2-4029-AF6B-425B9A2640D5}" type="datetimeFigureOut">
              <a:rPr lang="ru-RU" smtClean="0"/>
              <a:t>10.02.2015</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C09DB465-1E4B-4433-A7D3-F06D577BE1BE}" type="slidenum">
              <a:rPr lang="ru-RU" smtClean="0"/>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22363C2-A2F2-4029-AF6B-425B9A2640D5}" type="datetimeFigureOut">
              <a:rPr lang="ru-RU" smtClean="0"/>
              <a:t>10.02.2015</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09DB465-1E4B-4433-A7D3-F06D577BE1B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62200" y="2786058"/>
            <a:ext cx="6477000" cy="2500330"/>
          </a:xfrm>
        </p:spPr>
        <p:txBody>
          <a:bodyPr>
            <a:noAutofit/>
          </a:bodyPr>
          <a:lstStyle/>
          <a:p>
            <a:r>
              <a:rPr lang="ru-RU" sz="2800" b="1" dirty="0" smtClean="0"/>
              <a:t>Система оценки планируемых </a:t>
            </a:r>
            <a:r>
              <a:rPr lang="ru-RU" sz="2800" b="1" dirty="0" smtClean="0"/>
              <a:t>результатов освоения образовательной программы основного общего образования</a:t>
            </a:r>
            <a:endParaRPr lang="ru-RU" sz="2800" b="1" dirty="0"/>
          </a:p>
        </p:txBody>
      </p:sp>
      <p:sp>
        <p:nvSpPr>
          <p:cNvPr id="3" name="Подзаголовок 2"/>
          <p:cNvSpPr>
            <a:spLocks noGrp="1"/>
          </p:cNvSpPr>
          <p:nvPr>
            <p:ph type="subTitle" idx="1"/>
          </p:nvPr>
        </p:nvSpPr>
        <p:spPr>
          <a:xfrm>
            <a:off x="2362200" y="6072206"/>
            <a:ext cx="6705600" cy="663631"/>
          </a:xfrm>
        </p:spPr>
        <p:txBody>
          <a:bodyPr>
            <a:normAutofit fontScale="25000" lnSpcReduction="20000"/>
          </a:bodyPr>
          <a:lstStyle/>
          <a:p>
            <a:pPr algn="ctr"/>
            <a:endParaRPr lang="ru-RU" sz="6400" b="1" dirty="0" smtClean="0">
              <a:solidFill>
                <a:schemeClr val="bg1"/>
              </a:solidFill>
            </a:endParaRPr>
          </a:p>
          <a:p>
            <a:pPr algn="ctr"/>
            <a:r>
              <a:rPr lang="ru-RU" sz="6400" b="1" dirty="0" smtClean="0">
                <a:solidFill>
                  <a:schemeClr val="bg1"/>
                </a:solidFill>
              </a:rPr>
              <a:t>ГБО </a:t>
            </a:r>
            <a:r>
              <a:rPr lang="ru-RU" sz="6400" b="1" dirty="0" smtClean="0">
                <a:solidFill>
                  <a:schemeClr val="bg1"/>
                </a:solidFill>
              </a:rPr>
              <a:t>ДПО «Нижегородский институт развития образования»</a:t>
            </a:r>
          </a:p>
          <a:p>
            <a:pPr algn="ctr"/>
            <a:r>
              <a:rPr lang="ru-RU" sz="6400" b="1" dirty="0" smtClean="0">
                <a:solidFill>
                  <a:schemeClr val="bg1"/>
                </a:solidFill>
              </a:rPr>
              <a:t>Кафедра педагогики и андрагогики</a:t>
            </a:r>
          </a:p>
          <a:p>
            <a:endParaRPr lang="ru-RU"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err="1" smtClean="0"/>
              <a:t>Внутришкольная</a:t>
            </a:r>
            <a:r>
              <a:rPr lang="ru-RU" sz="2800" b="1" dirty="0" smtClean="0"/>
              <a:t> система оценки : текущее оценивание</a:t>
            </a:r>
            <a:endParaRPr lang="ru-RU" sz="2800" dirty="0"/>
          </a:p>
        </p:txBody>
      </p:sp>
      <p:sp>
        <p:nvSpPr>
          <p:cNvPr id="3" name="Содержимое 2"/>
          <p:cNvSpPr>
            <a:spLocks noGrp="1"/>
          </p:cNvSpPr>
          <p:nvPr>
            <p:ph sz="quarter" idx="1"/>
          </p:nvPr>
        </p:nvSpPr>
        <p:spPr>
          <a:xfrm>
            <a:off x="285720" y="1600200"/>
            <a:ext cx="8480328" cy="5257800"/>
          </a:xfrm>
        </p:spPr>
        <p:txBody>
          <a:bodyPr>
            <a:normAutofit/>
          </a:bodyPr>
          <a:lstStyle/>
          <a:p>
            <a:pPr algn="ctr">
              <a:buNone/>
            </a:pPr>
            <a:r>
              <a:rPr lang="ru-RU" sz="2400" b="1" dirty="0" smtClean="0"/>
              <a:t>Требования к организации текущего оценивания:</a:t>
            </a:r>
          </a:p>
          <a:p>
            <a:pPr algn="ctr">
              <a:buNone/>
            </a:pPr>
            <a:endParaRPr lang="ru-RU" sz="2400" b="1" dirty="0" smtClean="0"/>
          </a:p>
          <a:p>
            <a:pPr>
              <a:buNone/>
            </a:pPr>
            <a:r>
              <a:rPr lang="ru-RU" sz="2000" dirty="0" smtClean="0"/>
              <a:t>1</a:t>
            </a:r>
            <a:r>
              <a:rPr lang="ru-RU" sz="2000" dirty="0" smtClean="0"/>
              <a:t>. Создать условия для полноценной оценки самим учащимся своих результатов. К этим условиям можно отнести:</a:t>
            </a:r>
          </a:p>
          <a:p>
            <a:pPr>
              <a:buNone/>
            </a:pPr>
            <a:r>
              <a:rPr lang="ru-RU" sz="2000" dirty="0" smtClean="0"/>
              <a:t>• требования к результату изучения темы (оценочный лист);</a:t>
            </a:r>
          </a:p>
          <a:p>
            <a:pPr>
              <a:buNone/>
            </a:pPr>
            <a:r>
              <a:rPr lang="ru-RU" sz="2000" dirty="0" smtClean="0"/>
              <a:t>• задания для самоконтроля учащихся своих действий в ходе изучения темы;</a:t>
            </a:r>
          </a:p>
          <a:p>
            <a:pPr>
              <a:buNone/>
            </a:pPr>
            <a:r>
              <a:rPr lang="ru-RU" sz="2000" dirty="0" smtClean="0"/>
              <a:t>• задания для расширения, углубления отдельных вопросов темы;</a:t>
            </a:r>
          </a:p>
          <a:p>
            <a:pPr>
              <a:buNone/>
            </a:pPr>
            <a:r>
              <a:rPr lang="ru-RU" sz="2000" dirty="0" smtClean="0"/>
              <a:t>• содержание проверочных работ (проектных задач);</a:t>
            </a:r>
          </a:p>
          <a:p>
            <a:pPr>
              <a:buNone/>
            </a:pPr>
            <a:r>
              <a:rPr lang="ru-RU" sz="2000" dirty="0" smtClean="0"/>
              <a:t>• место и время, где можно предъявить результаты («продукты») деятельности учащихся;</a:t>
            </a:r>
          </a:p>
          <a:p>
            <a:pPr>
              <a:buNone/>
            </a:pPr>
            <a:r>
              <a:rPr lang="ru-RU" sz="2000" dirty="0" smtClean="0"/>
              <a:t>• способы перевода качественных характеристик учения в количественные</a:t>
            </a:r>
            <a:r>
              <a:rPr lang="ru-RU" sz="2000" dirty="0" smtClean="0"/>
              <a:t>.</a:t>
            </a:r>
          </a:p>
          <a:p>
            <a:pPr>
              <a:buNone/>
            </a:pPr>
            <a:endParaRPr lang="ru-RU" sz="43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err="1" smtClean="0"/>
              <a:t>Внутришкольная</a:t>
            </a:r>
            <a:r>
              <a:rPr lang="ru-RU" sz="2800" b="1" dirty="0" smtClean="0"/>
              <a:t> система оценки : текущее оценивание</a:t>
            </a:r>
            <a:endParaRPr lang="ru-RU" sz="2800" dirty="0"/>
          </a:p>
        </p:txBody>
      </p:sp>
      <p:sp>
        <p:nvSpPr>
          <p:cNvPr id="3" name="Содержимое 2"/>
          <p:cNvSpPr>
            <a:spLocks noGrp="1"/>
          </p:cNvSpPr>
          <p:nvPr>
            <p:ph sz="quarter" idx="1"/>
          </p:nvPr>
        </p:nvSpPr>
        <p:spPr>
          <a:xfrm>
            <a:off x="142844" y="1600200"/>
            <a:ext cx="8623204" cy="4972072"/>
          </a:xfrm>
        </p:spPr>
        <p:txBody>
          <a:bodyPr>
            <a:normAutofit fontScale="62500" lnSpcReduction="20000"/>
          </a:bodyPr>
          <a:lstStyle/>
          <a:p>
            <a:pPr algn="ctr">
              <a:buNone/>
            </a:pPr>
            <a:r>
              <a:rPr lang="ru-RU" sz="3800" b="1" dirty="0" smtClean="0"/>
              <a:t>Требования к организации текущего оценивания</a:t>
            </a:r>
            <a:r>
              <a:rPr lang="ru-RU" sz="3800" b="1" dirty="0" smtClean="0"/>
              <a:t>:</a:t>
            </a:r>
            <a:endParaRPr lang="ru-RU" sz="3800" b="1" dirty="0" smtClean="0"/>
          </a:p>
          <a:p>
            <a:pPr>
              <a:buNone/>
            </a:pPr>
            <a:r>
              <a:rPr lang="ru-RU" sz="3200" dirty="0" smtClean="0"/>
              <a:t>2</a:t>
            </a:r>
            <a:r>
              <a:rPr lang="ru-RU" sz="3200" dirty="0" smtClean="0"/>
              <a:t>. Обеспечить самоконтроль за выполнением всех указанных выше условий.</a:t>
            </a:r>
          </a:p>
          <a:p>
            <a:pPr>
              <a:buNone/>
            </a:pPr>
            <a:r>
              <a:rPr lang="ru-RU" sz="3200" dirty="0" smtClean="0"/>
              <a:t>Собственно контрольно-оценочная деятельность учителя на данном этапе образования сосредоточена, прежде всего, на:</a:t>
            </a:r>
          </a:p>
          <a:p>
            <a:pPr>
              <a:buNone/>
            </a:pPr>
            <a:r>
              <a:rPr lang="ru-RU" sz="3200" dirty="0" smtClean="0"/>
              <a:t>• выборе учащимися заданий для самостоятельной работы над конкретной темой;</a:t>
            </a:r>
          </a:p>
          <a:p>
            <a:pPr>
              <a:buNone/>
            </a:pPr>
            <a:r>
              <a:rPr lang="ru-RU" sz="3200" dirty="0" smtClean="0"/>
              <a:t>• определении сроков выполнения заданий и предъявлении результатов самостоятельной работы на оценку;</a:t>
            </a:r>
          </a:p>
          <a:p>
            <a:pPr>
              <a:buNone/>
            </a:pPr>
            <a:r>
              <a:rPr lang="ru-RU" sz="3200" dirty="0" smtClean="0"/>
              <a:t>• способах планирования учащимися самостоятельной работы;</a:t>
            </a:r>
          </a:p>
          <a:p>
            <a:pPr>
              <a:buNone/>
            </a:pPr>
            <a:r>
              <a:rPr lang="ru-RU" sz="3200" dirty="0" smtClean="0"/>
              <a:t>• </a:t>
            </a:r>
            <a:r>
              <a:rPr lang="ru-RU" sz="3200" dirty="0" err="1" smtClean="0"/>
              <a:t>сформированности</a:t>
            </a:r>
            <a:r>
              <a:rPr lang="ru-RU" sz="3200" dirty="0" smtClean="0"/>
              <a:t> различных видов оценок (ретроспективной, рефлексивной и прогностической);</a:t>
            </a:r>
          </a:p>
          <a:p>
            <a:pPr>
              <a:buNone/>
            </a:pPr>
            <a:r>
              <a:rPr lang="ru-RU" sz="3200" dirty="0" smtClean="0"/>
              <a:t>• способах работы учащихся с различными источниками информации; использовании ими всевозможных графико-знаковых моделей в качестве средства решения той или иной задачи и источника самостоятельной постановки новой задачи;</a:t>
            </a:r>
          </a:p>
          <a:p>
            <a:pPr>
              <a:buNone/>
            </a:pPr>
            <a:r>
              <a:rPr lang="ru-RU" sz="3200" dirty="0" smtClean="0"/>
              <a:t>• выборе «пространства» действия </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err="1" smtClean="0"/>
              <a:t>Внутришкольная</a:t>
            </a:r>
            <a:r>
              <a:rPr lang="ru-RU" sz="2800" b="1" dirty="0" smtClean="0"/>
              <a:t> система оценки : текущее оценивание</a:t>
            </a:r>
            <a:endParaRPr lang="ru-RU" sz="2800" dirty="0"/>
          </a:p>
        </p:txBody>
      </p:sp>
      <p:sp>
        <p:nvSpPr>
          <p:cNvPr id="3" name="Содержимое 2"/>
          <p:cNvSpPr>
            <a:spLocks noGrp="1"/>
          </p:cNvSpPr>
          <p:nvPr>
            <p:ph sz="quarter" idx="1"/>
          </p:nvPr>
        </p:nvSpPr>
        <p:spPr/>
        <p:txBody>
          <a:bodyPr>
            <a:normAutofit fontScale="92500"/>
          </a:bodyPr>
          <a:lstStyle/>
          <a:p>
            <a:pPr algn="ctr">
              <a:buNone/>
            </a:pPr>
            <a:r>
              <a:rPr lang="ru-RU" sz="2800" dirty="0" smtClean="0"/>
              <a:t>Основные оценочные процедуры:</a:t>
            </a:r>
          </a:p>
          <a:p>
            <a:pPr algn="ctr">
              <a:buNone/>
            </a:pPr>
            <a:endParaRPr lang="ru-RU" sz="2800" dirty="0" smtClean="0"/>
          </a:p>
          <a:p>
            <a:pPr>
              <a:buFont typeface="Wingdings" pitchFamily="2" charset="2"/>
              <a:buChar char="§"/>
            </a:pPr>
            <a:r>
              <a:rPr lang="ru-RU" sz="2400" dirty="0" smtClean="0"/>
              <a:t>Диагностическая </a:t>
            </a:r>
            <a:r>
              <a:rPr lang="ru-RU" sz="2400" dirty="0" smtClean="0"/>
              <a:t>работа</a:t>
            </a:r>
          </a:p>
          <a:p>
            <a:pPr>
              <a:buFont typeface="Wingdings" pitchFamily="2" charset="2"/>
              <a:buChar char="§"/>
            </a:pPr>
            <a:r>
              <a:rPr lang="ru-RU" sz="2400" dirty="0" smtClean="0"/>
              <a:t>Домашняя самостоятельная работа </a:t>
            </a:r>
            <a:endParaRPr lang="ru-RU" sz="2400" dirty="0" smtClean="0"/>
          </a:p>
          <a:p>
            <a:pPr>
              <a:buFont typeface="Wingdings" pitchFamily="2" charset="2"/>
              <a:buChar char="§"/>
            </a:pPr>
            <a:r>
              <a:rPr lang="ru-RU" sz="2400" dirty="0" smtClean="0"/>
              <a:t>Публичная презентация результатов самостоятельной работы </a:t>
            </a:r>
            <a:endParaRPr lang="ru-RU" sz="2400" dirty="0" smtClean="0"/>
          </a:p>
          <a:p>
            <a:pPr>
              <a:buFont typeface="Wingdings" pitchFamily="2" charset="2"/>
              <a:buChar char="§"/>
            </a:pPr>
            <a:r>
              <a:rPr lang="ru-RU" sz="2400" dirty="0" smtClean="0"/>
              <a:t>Тематическая проверочная работа </a:t>
            </a:r>
            <a:endParaRPr lang="ru-RU" sz="2400" dirty="0" smtClean="0"/>
          </a:p>
          <a:p>
            <a:pPr>
              <a:buFont typeface="Wingdings" pitchFamily="2" charset="2"/>
              <a:buChar char="§"/>
            </a:pPr>
            <a:r>
              <a:rPr lang="ru-RU" sz="2400" dirty="0" smtClean="0"/>
              <a:t>Образовательная сессия</a:t>
            </a:r>
          </a:p>
          <a:p>
            <a:pPr>
              <a:buFont typeface="Wingdings" pitchFamily="2" charset="2"/>
              <a:buChar char="§"/>
            </a:pPr>
            <a:r>
              <a:rPr lang="ru-RU" sz="2400" dirty="0" smtClean="0"/>
              <a:t>Посещение элективных курсов</a:t>
            </a:r>
          </a:p>
          <a:p>
            <a:pPr>
              <a:buFont typeface="Wingdings" pitchFamily="2" charset="2"/>
              <a:buChar char="§"/>
            </a:pPr>
            <a:r>
              <a:rPr lang="ru-RU" sz="2400" dirty="0" smtClean="0"/>
              <a:t>Участие в олимпиадах, конференциях, конкурсах</a:t>
            </a:r>
          </a:p>
          <a:p>
            <a:pPr>
              <a:buFont typeface="Wingdings" pitchFamily="2" charset="2"/>
              <a:buChar char="§"/>
            </a:pPr>
            <a:r>
              <a:rPr lang="ru-RU" sz="2400" dirty="0" smtClean="0"/>
              <a:t>Собеседование с учащимися и их родителями</a:t>
            </a:r>
          </a:p>
          <a:p>
            <a:pPr>
              <a:buFont typeface="Wingdings" pitchFamily="2" charset="2"/>
              <a:buChar char="§"/>
            </a:pPr>
            <a:endParaRPr lang="ru-RU"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err="1" smtClean="0"/>
              <a:t>Внутришкольная</a:t>
            </a:r>
            <a:r>
              <a:rPr lang="ru-RU" sz="2800" b="1" dirty="0" smtClean="0"/>
              <a:t> система оценки : </a:t>
            </a:r>
            <a:r>
              <a:rPr lang="ru-RU" sz="2800" b="1" dirty="0" smtClean="0"/>
              <a:t>итоговое оценивание (промежуточная аттестация)</a:t>
            </a:r>
            <a:endParaRPr lang="ru-RU" sz="2800" dirty="0"/>
          </a:p>
        </p:txBody>
      </p:sp>
      <p:sp>
        <p:nvSpPr>
          <p:cNvPr id="3" name="Содержимое 2"/>
          <p:cNvSpPr>
            <a:spLocks noGrp="1"/>
          </p:cNvSpPr>
          <p:nvPr>
            <p:ph sz="quarter" idx="1"/>
          </p:nvPr>
        </p:nvSpPr>
        <p:spPr/>
        <p:txBody>
          <a:bodyPr>
            <a:normAutofit/>
          </a:bodyPr>
          <a:lstStyle/>
          <a:p>
            <a:pPr>
              <a:buNone/>
            </a:pPr>
            <a:r>
              <a:rPr lang="ru-RU" sz="2000" dirty="0" smtClean="0"/>
              <a:t>     Итоговое оценивание </a:t>
            </a:r>
            <a:r>
              <a:rPr lang="ru-RU" sz="2000" dirty="0" smtClean="0"/>
              <a:t>демонстрирует учащимся, их родителям, педагогам и администрации школы определенные итоги в обучении. Цель такого оценивания – демонстрация личных учебных и </a:t>
            </a:r>
            <a:r>
              <a:rPr lang="ru-RU" sz="2000" dirty="0" err="1" smtClean="0"/>
              <a:t>внеучебных</a:t>
            </a:r>
            <a:r>
              <a:rPr lang="ru-RU" sz="2000" dirty="0" smtClean="0"/>
              <a:t> достижений ученика за определенный отрезок </a:t>
            </a:r>
            <a:r>
              <a:rPr lang="ru-RU" sz="2000" dirty="0" smtClean="0"/>
              <a:t>времени</a:t>
            </a:r>
          </a:p>
          <a:p>
            <a:pPr>
              <a:buNone/>
            </a:pPr>
            <a:endParaRPr lang="ru-RU" sz="2000" dirty="0" smtClean="0"/>
          </a:p>
          <a:p>
            <a:pPr algn="ctr">
              <a:buNone/>
            </a:pPr>
            <a:r>
              <a:rPr lang="ru-RU" sz="2000" b="1" dirty="0" smtClean="0"/>
              <a:t>Элементы системы итогового оценивания:</a:t>
            </a:r>
          </a:p>
          <a:p>
            <a:pPr>
              <a:buFont typeface="Wingdings" pitchFamily="2" charset="2"/>
              <a:buChar char="v"/>
            </a:pPr>
            <a:r>
              <a:rPr lang="ru-RU" sz="2000" dirty="0" smtClean="0"/>
              <a:t>Итоговая проверочная работа (проект) по учебному предмету </a:t>
            </a:r>
            <a:endParaRPr lang="ru-RU" sz="2000" dirty="0" smtClean="0"/>
          </a:p>
          <a:p>
            <a:pPr>
              <a:buFont typeface="Wingdings" pitchFamily="2" charset="2"/>
              <a:buChar char="v"/>
            </a:pPr>
            <a:r>
              <a:rPr lang="ru-RU" sz="2000" dirty="0" smtClean="0"/>
              <a:t>«</a:t>
            </a:r>
            <a:r>
              <a:rPr lang="ru-RU" sz="2000" dirty="0" err="1" smtClean="0"/>
              <a:t>Портфолио</a:t>
            </a:r>
            <a:r>
              <a:rPr lang="ru-RU" sz="2000" dirty="0" smtClean="0"/>
              <a:t>» ученика, его </a:t>
            </a:r>
            <a:r>
              <a:rPr lang="ru-RU" sz="2000" dirty="0" smtClean="0"/>
              <a:t>рефлексивная самооценка </a:t>
            </a:r>
            <a:r>
              <a:rPr lang="ru-RU" sz="2000" dirty="0" smtClean="0"/>
              <a:t>и </a:t>
            </a:r>
            <a:r>
              <a:rPr lang="ru-RU" sz="2000" dirty="0" smtClean="0"/>
              <a:t>публичная презентация </a:t>
            </a:r>
            <a:r>
              <a:rPr lang="ru-RU" sz="2000" dirty="0" smtClean="0"/>
              <a:t>результатов обучения за </a:t>
            </a:r>
            <a:r>
              <a:rPr lang="ru-RU" sz="2000" dirty="0" smtClean="0"/>
              <a:t>год</a:t>
            </a:r>
          </a:p>
          <a:p>
            <a:pPr>
              <a:buFont typeface="Wingdings" pitchFamily="2" charset="2"/>
              <a:buChar char="v"/>
            </a:pPr>
            <a:r>
              <a:rPr lang="ru-RU" sz="2000" dirty="0" smtClean="0"/>
              <a:t>Публичная презентация результатов проектно-исследовательской деятельности </a:t>
            </a:r>
            <a:r>
              <a:rPr lang="ru-RU" sz="2000" dirty="0" smtClean="0"/>
              <a:t>подростков</a:t>
            </a:r>
          </a:p>
          <a:p>
            <a:pPr>
              <a:buFont typeface="Wingdings" pitchFamily="2" charset="2"/>
              <a:buChar char="v"/>
            </a:pPr>
            <a:endParaRPr lang="ru-RU"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smtClean="0"/>
              <a:t>Оценка личностных, </a:t>
            </a:r>
            <a:r>
              <a:rPr lang="ru-RU" sz="2800" b="1" dirty="0" err="1" smtClean="0"/>
              <a:t>метапредметных</a:t>
            </a:r>
            <a:r>
              <a:rPr lang="ru-RU" sz="2800" b="1" dirty="0" smtClean="0"/>
              <a:t> и предметных результатов</a:t>
            </a:r>
            <a:endParaRPr lang="ru-RU" sz="2800" dirty="0"/>
          </a:p>
        </p:txBody>
      </p:sp>
      <p:sp>
        <p:nvSpPr>
          <p:cNvPr id="3" name="Содержимое 2"/>
          <p:cNvSpPr>
            <a:spLocks noGrp="1"/>
          </p:cNvSpPr>
          <p:nvPr>
            <p:ph sz="quarter" idx="1"/>
          </p:nvPr>
        </p:nvSpPr>
        <p:spPr/>
        <p:txBody>
          <a:bodyPr>
            <a:normAutofit fontScale="70000" lnSpcReduction="20000"/>
          </a:bodyPr>
          <a:lstStyle/>
          <a:p>
            <a:pPr>
              <a:buNone/>
            </a:pPr>
            <a:r>
              <a:rPr lang="ru-RU" b="1" dirty="0" smtClean="0"/>
              <a:t>Оценка личностных результатов</a:t>
            </a:r>
            <a:r>
              <a:rPr lang="ru-RU" dirty="0" smtClean="0"/>
              <a:t> представляет собой оценку достижения обучающимися планируемых результатов в их личностном развитии, относящихся к группе личностных универсальных учебных </a:t>
            </a:r>
            <a:r>
              <a:rPr lang="ru-RU" dirty="0" smtClean="0"/>
              <a:t>действий</a:t>
            </a:r>
          </a:p>
          <a:p>
            <a:pPr>
              <a:buNone/>
            </a:pPr>
            <a:r>
              <a:rPr lang="ru-RU" b="1" dirty="0" smtClean="0"/>
              <a:t>Достижение личностных результатов </a:t>
            </a:r>
            <a:r>
              <a:rPr lang="ru-RU" dirty="0" smtClean="0"/>
              <a:t>обеспечивается за счет всех компонентов образовательного процесса: </a:t>
            </a:r>
            <a:r>
              <a:rPr lang="ru-RU" dirty="0" smtClean="0"/>
              <a:t>вариативной и инвариантной частей учебного плана</a:t>
            </a:r>
          </a:p>
          <a:p>
            <a:pPr>
              <a:buNone/>
            </a:pPr>
            <a:r>
              <a:rPr lang="ru-RU" dirty="0" smtClean="0"/>
              <a:t>   </a:t>
            </a:r>
            <a:r>
              <a:rPr lang="ru-RU" b="1" dirty="0" smtClean="0"/>
              <a:t>Объектом </a:t>
            </a:r>
            <a:r>
              <a:rPr lang="ru-RU" b="1" dirty="0" smtClean="0"/>
              <a:t>оценки личностных результатов </a:t>
            </a:r>
            <a:r>
              <a:rPr lang="ru-RU" dirty="0" smtClean="0"/>
              <a:t>является </a:t>
            </a:r>
            <a:r>
              <a:rPr lang="ru-RU" dirty="0" err="1" smtClean="0"/>
              <a:t>сформированность</a:t>
            </a:r>
            <a:r>
              <a:rPr lang="ru-RU" dirty="0" smtClean="0"/>
              <a:t> личностных универсальных учебных действий, включая:</a:t>
            </a:r>
          </a:p>
          <a:p>
            <a:r>
              <a:rPr lang="ru-RU" dirty="0" smtClean="0"/>
              <a:t> </a:t>
            </a:r>
            <a:r>
              <a:rPr lang="ru-RU" dirty="0" err="1" smtClean="0"/>
              <a:t>сформированность</a:t>
            </a:r>
            <a:r>
              <a:rPr lang="ru-RU" dirty="0" smtClean="0"/>
              <a:t> основ гражданской идентичности личности;</a:t>
            </a:r>
          </a:p>
          <a:p>
            <a:r>
              <a:rPr lang="ru-RU" dirty="0" smtClean="0"/>
              <a:t>готовность </a:t>
            </a:r>
            <a:r>
              <a:rPr lang="ru-RU" dirty="0" smtClean="0"/>
              <a:t>к переходу к самообразованию на основе учебно-познавательной мотивации, в том числе готовность к выбору направления профильного образования;</a:t>
            </a:r>
          </a:p>
          <a:p>
            <a:r>
              <a:rPr lang="ru-RU" dirty="0" smtClean="0"/>
              <a:t> </a:t>
            </a:r>
            <a:r>
              <a:rPr lang="ru-RU" dirty="0" err="1" smtClean="0"/>
              <a:t>сформированность</a:t>
            </a:r>
            <a:r>
              <a:rPr lang="ru-RU" dirty="0" smtClean="0"/>
              <a:t> социальных компетенций, включая ценностно-смысловые установки и моральные нормы, опыт социальных и межличностных отношений, правосознание</a:t>
            </a:r>
            <a:endParaRPr lang="ru-RU" dirty="0" smtClean="0"/>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t>Оценка </a:t>
            </a:r>
            <a:r>
              <a:rPr lang="ru-RU" sz="2800" b="1" dirty="0" smtClean="0"/>
              <a:t>личностных результатов</a:t>
            </a:r>
            <a:endParaRPr lang="ru-RU" sz="2800" dirty="0"/>
          </a:p>
        </p:txBody>
      </p:sp>
      <p:sp>
        <p:nvSpPr>
          <p:cNvPr id="3" name="Содержимое 2"/>
          <p:cNvSpPr>
            <a:spLocks noGrp="1"/>
          </p:cNvSpPr>
          <p:nvPr>
            <p:ph sz="quarter" idx="1"/>
          </p:nvPr>
        </p:nvSpPr>
        <p:spPr/>
        <p:txBody>
          <a:bodyPr>
            <a:normAutofit fontScale="92500" lnSpcReduction="10000"/>
          </a:bodyPr>
          <a:lstStyle/>
          <a:p>
            <a:pPr algn="ctr">
              <a:buNone/>
            </a:pPr>
            <a:r>
              <a:rPr lang="ru-RU" sz="2400" dirty="0" smtClean="0"/>
              <a:t>Компоненты оценки личностных результатов специалистом - психологом:</a:t>
            </a:r>
          </a:p>
          <a:p>
            <a:pPr>
              <a:buNone/>
            </a:pPr>
            <a:endParaRPr lang="ru-RU" dirty="0" smtClean="0"/>
          </a:p>
          <a:p>
            <a:r>
              <a:rPr lang="ru-RU" sz="2200" dirty="0" smtClean="0"/>
              <a:t>наблюдение за соблюдением норм и правил поведения;</a:t>
            </a:r>
          </a:p>
          <a:p>
            <a:r>
              <a:rPr lang="ru-RU" sz="2200" dirty="0" smtClean="0"/>
              <a:t> </a:t>
            </a:r>
            <a:r>
              <a:rPr lang="ru-RU" sz="2200" dirty="0" smtClean="0"/>
              <a:t>свидетельства участия в общественной жизни образовательной организации и ближайшего социального окружения, общественно полезной деятельности;</a:t>
            </a:r>
          </a:p>
          <a:p>
            <a:r>
              <a:rPr lang="ru-RU" sz="2200" dirty="0" smtClean="0"/>
              <a:t> </a:t>
            </a:r>
            <a:r>
              <a:rPr lang="ru-RU" sz="2200" dirty="0" smtClean="0"/>
              <a:t> </a:t>
            </a:r>
            <a:r>
              <a:rPr lang="ru-RU" sz="2200" dirty="0" smtClean="0"/>
              <a:t>наблюдение за отношением к учебе (прилежание и ответственность);</a:t>
            </a:r>
          </a:p>
          <a:p>
            <a:r>
              <a:rPr lang="ru-RU" sz="2200" dirty="0" smtClean="0"/>
              <a:t> диагностика </a:t>
            </a:r>
            <a:r>
              <a:rPr lang="ru-RU" sz="2200" dirty="0" smtClean="0"/>
              <a:t>профессионального самоопределения;</a:t>
            </a:r>
          </a:p>
          <a:p>
            <a:r>
              <a:rPr lang="ru-RU" sz="2200" dirty="0" smtClean="0"/>
              <a:t> диагностика </a:t>
            </a:r>
            <a:r>
              <a:rPr lang="ru-RU" sz="2200" dirty="0" smtClean="0"/>
              <a:t>ценностно-смысловых установок обучающихся, формируемых средствами различных предметов в рамках системы общего образования</a:t>
            </a:r>
            <a:endParaRPr lang="ru-RU"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t>Оценка </a:t>
            </a:r>
            <a:r>
              <a:rPr lang="ru-RU" sz="2800" b="1" dirty="0" err="1" smtClean="0"/>
              <a:t>метапредметных</a:t>
            </a:r>
            <a:r>
              <a:rPr lang="ru-RU" sz="2800" b="1" dirty="0" smtClean="0"/>
              <a:t> результатов</a:t>
            </a:r>
            <a:endParaRPr lang="ru-RU" sz="2800" dirty="0"/>
          </a:p>
        </p:txBody>
      </p:sp>
      <p:sp>
        <p:nvSpPr>
          <p:cNvPr id="3" name="Содержимое 2"/>
          <p:cNvSpPr>
            <a:spLocks noGrp="1"/>
          </p:cNvSpPr>
          <p:nvPr>
            <p:ph sz="quarter" idx="1"/>
          </p:nvPr>
        </p:nvSpPr>
        <p:spPr/>
        <p:txBody>
          <a:bodyPr>
            <a:noAutofit/>
          </a:bodyPr>
          <a:lstStyle/>
          <a:p>
            <a:pPr>
              <a:buNone/>
            </a:pPr>
            <a:endParaRPr lang="ru-RU" sz="2000" b="1" dirty="0" smtClean="0"/>
          </a:p>
          <a:p>
            <a:pPr>
              <a:buNone/>
            </a:pPr>
            <a:r>
              <a:rPr lang="ru-RU" sz="2000" b="1" dirty="0" smtClean="0"/>
              <a:t>Оценка </a:t>
            </a:r>
            <a:r>
              <a:rPr lang="ru-RU" sz="2000" b="1" dirty="0" err="1" smtClean="0"/>
              <a:t>метапредметных</a:t>
            </a:r>
            <a:r>
              <a:rPr lang="ru-RU" sz="2000" b="1" dirty="0" smtClean="0"/>
              <a:t> результатов </a:t>
            </a:r>
            <a:r>
              <a:rPr lang="ru-RU" sz="2000" dirty="0" smtClean="0"/>
              <a:t>- оценка </a:t>
            </a:r>
            <a:r>
              <a:rPr lang="ru-RU" sz="2000" dirty="0" smtClean="0"/>
              <a:t>степени освоения универсальных учебных действий, представленных в группах регулятивных, коммуникативных и познавательных действий, </a:t>
            </a:r>
            <a:r>
              <a:rPr lang="ru-RU" sz="2000" dirty="0" err="1" smtClean="0"/>
              <a:t>сформированности</a:t>
            </a:r>
            <a:r>
              <a:rPr lang="ru-RU" sz="2000" dirty="0" smtClean="0"/>
              <a:t> способности использовать универсальные учебные действия в учебной, познавательной, социальной практике, а также результатов реализации программы формирования ИКТ - компетентности. </a:t>
            </a:r>
            <a:endParaRPr lang="ru-RU" sz="2000" dirty="0" smtClean="0"/>
          </a:p>
          <a:p>
            <a:pPr>
              <a:buNone/>
            </a:pPr>
            <a:endParaRPr lang="ru-RU" sz="2000" dirty="0" smtClean="0"/>
          </a:p>
          <a:p>
            <a:pPr>
              <a:buNone/>
            </a:pPr>
            <a:r>
              <a:rPr lang="ru-RU" sz="2000" b="1" dirty="0" smtClean="0"/>
              <a:t>Достижение</a:t>
            </a:r>
            <a:r>
              <a:rPr lang="ru-RU" sz="2000" dirty="0" smtClean="0"/>
              <a:t> </a:t>
            </a:r>
            <a:r>
              <a:rPr lang="ru-RU" sz="2000" dirty="0" err="1" smtClean="0"/>
              <a:t>метапредметных</a:t>
            </a:r>
            <a:r>
              <a:rPr lang="ru-RU" sz="2000" dirty="0" smtClean="0"/>
              <a:t> результатов обеспечивается за счет основных компонентов образовательного процесса – учебных предметов, представленных в инвариантной части учебного плана</a:t>
            </a:r>
            <a:r>
              <a:rPr lang="ru-RU" sz="2000" dirty="0" smtClean="0"/>
              <a:t>.</a:t>
            </a:r>
            <a:endParaRPr lang="ru-RU"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t>Оценка </a:t>
            </a:r>
            <a:r>
              <a:rPr lang="ru-RU" sz="2800" b="1" dirty="0" err="1" smtClean="0"/>
              <a:t>метапредметных</a:t>
            </a:r>
            <a:r>
              <a:rPr lang="ru-RU" sz="2800" b="1" dirty="0" smtClean="0"/>
              <a:t> результатов</a:t>
            </a:r>
            <a:endParaRPr lang="ru-RU" sz="2800" dirty="0"/>
          </a:p>
        </p:txBody>
      </p:sp>
      <p:sp>
        <p:nvSpPr>
          <p:cNvPr id="3" name="Содержимое 2"/>
          <p:cNvSpPr>
            <a:spLocks noGrp="1"/>
          </p:cNvSpPr>
          <p:nvPr>
            <p:ph sz="quarter" idx="1"/>
          </p:nvPr>
        </p:nvSpPr>
        <p:spPr/>
        <p:txBody>
          <a:bodyPr>
            <a:normAutofit fontScale="92500"/>
          </a:bodyPr>
          <a:lstStyle/>
          <a:p>
            <a:pPr marL="0">
              <a:lnSpc>
                <a:spcPct val="110000"/>
              </a:lnSpc>
              <a:spcBef>
                <a:spcPts val="0"/>
              </a:spcBef>
              <a:spcAft>
                <a:spcPts val="600"/>
              </a:spcAft>
              <a:buNone/>
            </a:pPr>
            <a:r>
              <a:rPr lang="ru-RU" sz="2200" dirty="0" smtClean="0"/>
              <a:t>  Основным </a:t>
            </a:r>
            <a:r>
              <a:rPr lang="ru-RU" sz="2200" b="1" dirty="0" smtClean="0"/>
              <a:t>объектом оценки </a:t>
            </a:r>
            <a:r>
              <a:rPr lang="ru-RU" sz="2200" b="1" dirty="0" err="1" smtClean="0"/>
              <a:t>метапредметных</a:t>
            </a:r>
            <a:r>
              <a:rPr lang="ru-RU" sz="2200" b="1" dirty="0" smtClean="0"/>
              <a:t> </a:t>
            </a:r>
            <a:r>
              <a:rPr lang="ru-RU" sz="2200" b="1" dirty="0" smtClean="0"/>
              <a:t>результатов </a:t>
            </a:r>
            <a:r>
              <a:rPr lang="ru-RU" sz="2200" dirty="0" smtClean="0"/>
              <a:t>служит </a:t>
            </a:r>
            <a:r>
              <a:rPr lang="ru-RU" sz="2200" dirty="0" err="1" smtClean="0"/>
              <a:t>сформированность</a:t>
            </a:r>
            <a:r>
              <a:rPr lang="ru-RU" sz="2200" dirty="0" smtClean="0"/>
              <a:t> регулятивных, коммуникативных и познавательных универсальных учебных действий, опыта проектной и исследовательской деятельности, ИКТ </a:t>
            </a:r>
            <a:r>
              <a:rPr lang="ru-RU" sz="2200" dirty="0" smtClean="0"/>
              <a:t>– компетентности: </a:t>
            </a:r>
            <a:endParaRPr lang="ru-RU" sz="2200" dirty="0" smtClean="0"/>
          </a:p>
          <a:p>
            <a:pPr>
              <a:buNone/>
            </a:pPr>
            <a:r>
              <a:rPr lang="ru-RU" sz="2200" dirty="0" smtClean="0"/>
              <a:t>• способность и готовность к освоению систематических знаний, их самостоятельному пополнению, переносу и интеграции;</a:t>
            </a:r>
          </a:p>
          <a:p>
            <a:pPr>
              <a:buNone/>
            </a:pPr>
            <a:r>
              <a:rPr lang="ru-RU" sz="2200" dirty="0" smtClean="0"/>
              <a:t>• способность к сотрудничеству и коммуникации;</a:t>
            </a:r>
          </a:p>
          <a:p>
            <a:pPr>
              <a:buNone/>
            </a:pPr>
            <a:r>
              <a:rPr lang="ru-RU" sz="2200" dirty="0" smtClean="0"/>
              <a:t>• способность к решению личностно и социально значимых проблем и воплощению найденных решений в практику;</a:t>
            </a:r>
          </a:p>
          <a:p>
            <a:pPr>
              <a:buNone/>
            </a:pPr>
            <a:r>
              <a:rPr lang="ru-RU" sz="2200" dirty="0" smtClean="0"/>
              <a:t>• способность и готовность к использованию ИКТ в целях обучения и развития;</a:t>
            </a:r>
          </a:p>
          <a:p>
            <a:pPr>
              <a:buNone/>
            </a:pPr>
            <a:r>
              <a:rPr lang="ru-RU" sz="2200" dirty="0" smtClean="0"/>
              <a:t>• способность к самоорганизации, </a:t>
            </a:r>
            <a:r>
              <a:rPr lang="ru-RU" sz="2200" dirty="0" err="1" smtClean="0"/>
              <a:t>саморегуляции</a:t>
            </a:r>
            <a:r>
              <a:rPr lang="ru-RU" sz="2200" dirty="0" smtClean="0"/>
              <a:t> и рефлексии</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t>Оценка </a:t>
            </a:r>
            <a:r>
              <a:rPr lang="ru-RU" sz="2800" b="1" dirty="0" err="1" smtClean="0"/>
              <a:t>метапредметных</a:t>
            </a:r>
            <a:r>
              <a:rPr lang="ru-RU" sz="2800" b="1" dirty="0" smtClean="0"/>
              <a:t> результатов</a:t>
            </a:r>
            <a:endParaRPr lang="ru-RU" sz="2800" dirty="0"/>
          </a:p>
        </p:txBody>
      </p:sp>
      <p:sp>
        <p:nvSpPr>
          <p:cNvPr id="3" name="Содержимое 2"/>
          <p:cNvSpPr>
            <a:spLocks noGrp="1"/>
          </p:cNvSpPr>
          <p:nvPr>
            <p:ph sz="quarter" idx="1"/>
          </p:nvPr>
        </p:nvSpPr>
        <p:spPr/>
        <p:txBody>
          <a:bodyPr/>
          <a:lstStyle/>
          <a:p>
            <a:pPr>
              <a:buNone/>
            </a:pPr>
            <a:r>
              <a:rPr lang="ru-RU" sz="2400" dirty="0" smtClean="0"/>
              <a:t>Формы оценки </a:t>
            </a:r>
            <a:r>
              <a:rPr lang="ru-RU" sz="2400" dirty="0" err="1" smtClean="0"/>
              <a:t>метапредметных</a:t>
            </a:r>
            <a:r>
              <a:rPr lang="ru-RU" sz="2400" dirty="0" smtClean="0"/>
              <a:t> результатов:</a:t>
            </a:r>
          </a:p>
          <a:p>
            <a:pPr>
              <a:spcBef>
                <a:spcPts val="0"/>
              </a:spcBef>
              <a:spcAft>
                <a:spcPts val="1200"/>
              </a:spcAft>
              <a:buNone/>
            </a:pPr>
            <a:endParaRPr lang="ru-RU" dirty="0" smtClean="0"/>
          </a:p>
          <a:p>
            <a:pPr marL="514350" indent="-514350">
              <a:spcBef>
                <a:spcPts val="0"/>
              </a:spcBef>
              <a:spcAft>
                <a:spcPts val="1200"/>
              </a:spcAft>
              <a:buAutoNum type="arabicPeriod"/>
            </a:pPr>
            <a:r>
              <a:rPr lang="ru-RU" sz="2000" dirty="0" smtClean="0"/>
              <a:t>Специально сконструированные  диагностические задачи, направленные на оценку уровня </a:t>
            </a:r>
            <a:r>
              <a:rPr lang="ru-RU" sz="2000" dirty="0" err="1" smtClean="0"/>
              <a:t>сформированности</a:t>
            </a:r>
            <a:r>
              <a:rPr lang="ru-RU" sz="2000" dirty="0" smtClean="0"/>
              <a:t> конкретного вида УУД.</a:t>
            </a:r>
          </a:p>
          <a:p>
            <a:pPr marL="514350" indent="-514350">
              <a:spcBef>
                <a:spcPts val="0"/>
              </a:spcBef>
              <a:spcAft>
                <a:spcPts val="1200"/>
              </a:spcAft>
              <a:buAutoNum type="arabicPeriod"/>
            </a:pPr>
            <a:r>
              <a:rPr lang="ru-RU" sz="2000" dirty="0" smtClean="0"/>
              <a:t>Учебные и </a:t>
            </a:r>
            <a:r>
              <a:rPr lang="ru-RU" sz="2000" dirty="0" err="1" smtClean="0"/>
              <a:t>учебно</a:t>
            </a:r>
            <a:r>
              <a:rPr lang="ru-RU" sz="2000" dirty="0" smtClean="0"/>
              <a:t> – практические задачи в системе учебных предметов.</a:t>
            </a:r>
          </a:p>
          <a:p>
            <a:pPr marL="514350" indent="-514350">
              <a:spcBef>
                <a:spcPts val="0"/>
              </a:spcBef>
              <a:spcAft>
                <a:spcPts val="1200"/>
              </a:spcAft>
              <a:buAutoNum type="arabicPeriod"/>
            </a:pPr>
            <a:r>
              <a:rPr lang="ru-RU" sz="2000" dirty="0" smtClean="0"/>
              <a:t>Комплексные задания на </a:t>
            </a:r>
            <a:r>
              <a:rPr lang="ru-RU" sz="2000" dirty="0" err="1" smtClean="0"/>
              <a:t>межпредметной</a:t>
            </a:r>
            <a:r>
              <a:rPr lang="ru-RU" sz="2000" dirty="0" smtClean="0"/>
              <a:t> основе. </a:t>
            </a:r>
            <a:endParaRPr lang="ru-RU"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4"/>
          <p:cNvSpPr txBox="1">
            <a:spLocks noChangeArrowheads="1"/>
          </p:cNvSpPr>
          <p:nvPr/>
        </p:nvSpPr>
        <p:spPr bwMode="auto">
          <a:xfrm>
            <a:off x="357158" y="1571612"/>
            <a:ext cx="8572560" cy="4708981"/>
          </a:xfrm>
          <a:prstGeom prst="rect">
            <a:avLst/>
          </a:prstGeom>
          <a:noFill/>
          <a:ln w="9525">
            <a:noFill/>
            <a:miter lim="800000"/>
            <a:headEnd/>
            <a:tailEnd/>
          </a:ln>
        </p:spPr>
        <p:txBody>
          <a:bodyPr wrap="square">
            <a:spAutoFit/>
          </a:bodyPr>
          <a:lstStyle/>
          <a:p>
            <a:pPr algn="ctr"/>
            <a:r>
              <a:rPr lang="ru-RU" altLang="ru-RU" sz="2000" b="1" dirty="0"/>
              <a:t>Строятся как на материале учебных предметов, так и на практических ситуациях, встречающихся в жизни обучающегося и имеющих для него значение (экология, молодежные субкультуры, бытовые практико-ориентированные ситуации, логистика и др.). </a:t>
            </a:r>
          </a:p>
          <a:p>
            <a:endParaRPr lang="ru-RU" altLang="ru-RU" sz="2000" b="1" dirty="0"/>
          </a:p>
          <a:p>
            <a:pPr marL="457200" indent="-457200">
              <a:buAutoNum type="arabicPeriod"/>
            </a:pPr>
            <a:r>
              <a:rPr lang="ru-RU" altLang="ru-RU" sz="2000" b="1" dirty="0" smtClean="0">
                <a:solidFill>
                  <a:srgbClr val="800000"/>
                </a:solidFill>
              </a:rPr>
              <a:t>Задания</a:t>
            </a:r>
            <a:r>
              <a:rPr lang="ru-RU" altLang="ru-RU" sz="2000" b="1" dirty="0">
                <a:solidFill>
                  <a:srgbClr val="800000"/>
                </a:solidFill>
              </a:rPr>
              <a:t>, позволяющие в рамках образовательного процесса сформировать УУД</a:t>
            </a:r>
            <a:r>
              <a:rPr lang="ru-RU" altLang="ru-RU" sz="2000" b="1" dirty="0"/>
              <a:t>, может быть направлено на формирование целой группы связанных друг с другом универсальных учебных действий. Действия могут относиться как к одной категории (например, регулятивные), так и к разным. </a:t>
            </a:r>
            <a:endParaRPr lang="ru-RU" altLang="ru-RU" sz="2000" b="1" dirty="0" smtClean="0"/>
          </a:p>
          <a:p>
            <a:pPr marL="457200" indent="-457200"/>
            <a:endParaRPr lang="ru-RU" altLang="ru-RU" sz="2000" b="1" dirty="0"/>
          </a:p>
          <a:p>
            <a:r>
              <a:rPr lang="ru-RU" altLang="ru-RU" sz="2000" b="1" dirty="0">
                <a:solidFill>
                  <a:srgbClr val="800000"/>
                </a:solidFill>
              </a:rPr>
              <a:t>2</a:t>
            </a:r>
            <a:r>
              <a:rPr lang="ru-RU" altLang="ru-RU" sz="2000" b="1" dirty="0" smtClean="0">
                <a:solidFill>
                  <a:srgbClr val="800000"/>
                </a:solidFill>
              </a:rPr>
              <a:t>.     Задания</a:t>
            </a:r>
            <a:r>
              <a:rPr lang="ru-RU" altLang="ru-RU" sz="2000" b="1" dirty="0">
                <a:solidFill>
                  <a:srgbClr val="800000"/>
                </a:solidFill>
              </a:rPr>
              <a:t>, позволяющие диагностировать уровень </a:t>
            </a:r>
            <a:r>
              <a:rPr lang="ru-RU" altLang="ru-RU" sz="2000" b="1" dirty="0" err="1">
                <a:solidFill>
                  <a:srgbClr val="800000"/>
                </a:solidFill>
              </a:rPr>
              <a:t>сформированности</a:t>
            </a:r>
            <a:r>
              <a:rPr lang="ru-RU" altLang="ru-RU" sz="2000" b="1" dirty="0">
                <a:solidFill>
                  <a:srgbClr val="800000"/>
                </a:solidFill>
              </a:rPr>
              <a:t> </a:t>
            </a:r>
            <a:r>
              <a:rPr lang="ru-RU" altLang="ru-RU" sz="2000" b="1" dirty="0" smtClean="0">
                <a:solidFill>
                  <a:srgbClr val="800000"/>
                </a:solidFill>
              </a:rPr>
              <a:t>    </a:t>
            </a:r>
          </a:p>
          <a:p>
            <a:r>
              <a:rPr lang="ru-RU" altLang="ru-RU" sz="2000" b="1" dirty="0">
                <a:solidFill>
                  <a:srgbClr val="800000"/>
                </a:solidFill>
              </a:rPr>
              <a:t> </a:t>
            </a:r>
            <a:r>
              <a:rPr lang="ru-RU" altLang="ru-RU" sz="2000" b="1" dirty="0" smtClean="0">
                <a:solidFill>
                  <a:srgbClr val="800000"/>
                </a:solidFill>
              </a:rPr>
              <a:t>       УУД</a:t>
            </a:r>
            <a:r>
              <a:rPr lang="ru-RU" altLang="ru-RU" sz="2000" b="1" dirty="0"/>
              <a:t>, может быть сконструировано таким образом, чтобы проявлять </a:t>
            </a:r>
            <a:r>
              <a:rPr lang="ru-RU" altLang="ru-RU" sz="2000" b="1" dirty="0" smtClean="0"/>
              <a:t> </a:t>
            </a:r>
          </a:p>
          <a:p>
            <a:r>
              <a:rPr lang="ru-RU" altLang="ru-RU" sz="2000" b="1" dirty="0"/>
              <a:t> </a:t>
            </a:r>
            <a:r>
              <a:rPr lang="ru-RU" altLang="ru-RU" sz="2000" b="1" dirty="0" smtClean="0"/>
              <a:t>       способность </a:t>
            </a:r>
            <a:r>
              <a:rPr lang="ru-RU" altLang="ru-RU" sz="2000" b="1" dirty="0"/>
              <a:t>учащегося применять какое-то конкретное универсальное </a:t>
            </a:r>
            <a:endParaRPr lang="ru-RU" altLang="ru-RU" sz="2000" b="1" dirty="0" smtClean="0"/>
          </a:p>
          <a:p>
            <a:r>
              <a:rPr lang="ru-RU" altLang="ru-RU" sz="2000" b="1" dirty="0"/>
              <a:t> </a:t>
            </a:r>
            <a:r>
              <a:rPr lang="ru-RU" altLang="ru-RU" sz="2000" b="1" dirty="0" smtClean="0"/>
              <a:t>       учебное </a:t>
            </a:r>
            <a:r>
              <a:rPr lang="ru-RU" altLang="ru-RU" sz="2000" b="1" dirty="0"/>
              <a:t>действие. </a:t>
            </a:r>
          </a:p>
        </p:txBody>
      </p:sp>
      <p:sp>
        <p:nvSpPr>
          <p:cNvPr id="5" name="Заголовок 4"/>
          <p:cNvSpPr>
            <a:spLocks noGrp="1"/>
          </p:cNvSpPr>
          <p:nvPr>
            <p:ph type="title"/>
          </p:nvPr>
        </p:nvSpPr>
        <p:spPr>
          <a:xfrm>
            <a:off x="571472" y="428604"/>
            <a:ext cx="8153400" cy="714380"/>
          </a:xfrm>
        </p:spPr>
        <p:txBody>
          <a:bodyPr>
            <a:normAutofit fontScale="90000"/>
          </a:bodyPr>
          <a:lstStyle/>
          <a:p>
            <a:r>
              <a:rPr lang="ru-RU" sz="3100" b="1" dirty="0" smtClean="0"/>
              <a:t>Типовые задачи применения универсальных учебных действий </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smtClean="0"/>
              <a:t>Функции раздела образовательной программы образовательной организации</a:t>
            </a:r>
            <a:endParaRPr lang="ru-RU" sz="2800" b="1" dirty="0"/>
          </a:p>
        </p:txBody>
      </p:sp>
      <p:sp>
        <p:nvSpPr>
          <p:cNvPr id="3" name="Содержимое 2"/>
          <p:cNvSpPr>
            <a:spLocks noGrp="1"/>
          </p:cNvSpPr>
          <p:nvPr>
            <p:ph sz="quarter" idx="1"/>
          </p:nvPr>
        </p:nvSpPr>
        <p:spPr/>
        <p:txBody>
          <a:bodyPr>
            <a:normAutofit fontScale="92500" lnSpcReduction="20000"/>
          </a:bodyPr>
          <a:lstStyle/>
          <a:p>
            <a:r>
              <a:rPr lang="ru-RU" dirty="0" smtClean="0"/>
              <a:t>- представляет основные направления и цели оценочной деятельности, описание объекта и содержание оценки, критериев, процедур и состава инструментария оценивания, форм представления результатов;</a:t>
            </a:r>
          </a:p>
          <a:p>
            <a:r>
              <a:rPr lang="ru-RU" dirty="0" smtClean="0"/>
              <a:t>- обеспечивает комплексный, уровневый и </a:t>
            </a:r>
            <a:r>
              <a:rPr lang="ru-RU" dirty="0" err="1" smtClean="0"/>
              <a:t>критериальный</a:t>
            </a:r>
            <a:r>
              <a:rPr lang="ru-RU" dirty="0" smtClean="0"/>
              <a:t> подход к оценке предметных, </a:t>
            </a:r>
            <a:r>
              <a:rPr lang="ru-RU" dirty="0" err="1" smtClean="0"/>
              <a:t>метапредметных</a:t>
            </a:r>
            <a:r>
              <a:rPr lang="ru-RU" dirty="0" smtClean="0"/>
              <a:t> и личностных результатов освоения образовательной программы;</a:t>
            </a:r>
          </a:p>
          <a:p>
            <a:r>
              <a:rPr lang="ru-RU" dirty="0" smtClean="0"/>
              <a:t>- характеризует технологию оценки достижений обучающихся, позволяющую осуществлять оценку динамики индивидуальных учебных достижений.</a:t>
            </a:r>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t>Оценка </a:t>
            </a:r>
            <a:r>
              <a:rPr lang="ru-RU" sz="2800" b="1" dirty="0" err="1" smtClean="0"/>
              <a:t>метапредметных</a:t>
            </a:r>
            <a:r>
              <a:rPr lang="ru-RU" sz="2800" b="1" dirty="0" smtClean="0"/>
              <a:t> результатов</a:t>
            </a:r>
            <a:endParaRPr lang="ru-RU" sz="2800" dirty="0"/>
          </a:p>
        </p:txBody>
      </p:sp>
      <p:sp>
        <p:nvSpPr>
          <p:cNvPr id="3" name="Содержимое 2"/>
          <p:cNvSpPr>
            <a:spLocks noGrp="1"/>
          </p:cNvSpPr>
          <p:nvPr>
            <p:ph sz="quarter" idx="1"/>
          </p:nvPr>
        </p:nvSpPr>
        <p:spPr/>
        <p:txBody>
          <a:bodyPr/>
          <a:lstStyle/>
          <a:p>
            <a:pPr>
              <a:buNone/>
            </a:pPr>
            <a:r>
              <a:rPr lang="ru-RU" sz="2400" dirty="0" smtClean="0"/>
              <a:t>Формы оценки </a:t>
            </a:r>
            <a:r>
              <a:rPr lang="ru-RU" sz="2400" dirty="0" err="1" smtClean="0"/>
              <a:t>метапредметных</a:t>
            </a:r>
            <a:r>
              <a:rPr lang="ru-RU" sz="2400" dirty="0" smtClean="0"/>
              <a:t> результатов:</a:t>
            </a:r>
          </a:p>
          <a:p>
            <a:pPr>
              <a:spcBef>
                <a:spcPts val="0"/>
              </a:spcBef>
              <a:spcAft>
                <a:spcPts val="1200"/>
              </a:spcAft>
              <a:buNone/>
            </a:pPr>
            <a:endParaRPr lang="ru-RU" dirty="0" smtClean="0"/>
          </a:p>
          <a:p>
            <a:pPr marL="514350" indent="-514350">
              <a:spcBef>
                <a:spcPts val="0"/>
              </a:spcBef>
              <a:spcAft>
                <a:spcPts val="1200"/>
              </a:spcAft>
              <a:buAutoNum type="arabicPeriod"/>
            </a:pPr>
            <a:r>
              <a:rPr lang="ru-RU" sz="2000" dirty="0" smtClean="0"/>
              <a:t>Специально сконструированные  </a:t>
            </a:r>
            <a:r>
              <a:rPr lang="ru-RU" sz="2000" b="1" dirty="0" smtClean="0"/>
              <a:t>диагностические задачи, </a:t>
            </a:r>
            <a:r>
              <a:rPr lang="ru-RU" sz="2000" dirty="0" smtClean="0"/>
              <a:t>направленные на оценку уровня </a:t>
            </a:r>
            <a:r>
              <a:rPr lang="ru-RU" sz="2000" dirty="0" err="1" smtClean="0"/>
              <a:t>сформированности</a:t>
            </a:r>
            <a:r>
              <a:rPr lang="ru-RU" sz="2000" dirty="0" smtClean="0"/>
              <a:t> конкретного вида УУД.</a:t>
            </a:r>
          </a:p>
          <a:p>
            <a:pPr marL="514350" indent="-514350">
              <a:spcBef>
                <a:spcPts val="0"/>
              </a:spcBef>
              <a:spcAft>
                <a:spcPts val="1200"/>
              </a:spcAft>
              <a:buAutoNum type="arabicPeriod"/>
            </a:pPr>
            <a:r>
              <a:rPr lang="ru-RU" sz="2000" dirty="0" smtClean="0"/>
              <a:t>Учебные и </a:t>
            </a:r>
            <a:r>
              <a:rPr lang="ru-RU" sz="2000" dirty="0" err="1" smtClean="0"/>
              <a:t>учебно</a:t>
            </a:r>
            <a:r>
              <a:rPr lang="ru-RU" sz="2000" dirty="0" smtClean="0"/>
              <a:t> – практические </a:t>
            </a:r>
            <a:r>
              <a:rPr lang="ru-RU" sz="2000" b="1" dirty="0" smtClean="0"/>
              <a:t>задачи в системе учебных предметов.</a:t>
            </a:r>
          </a:p>
          <a:p>
            <a:pPr marL="514350" indent="-514350">
              <a:spcBef>
                <a:spcPts val="0"/>
              </a:spcBef>
              <a:spcAft>
                <a:spcPts val="1200"/>
              </a:spcAft>
              <a:buAutoNum type="arabicPeriod"/>
            </a:pPr>
            <a:r>
              <a:rPr lang="ru-RU" sz="2000" b="1" dirty="0" smtClean="0"/>
              <a:t>Комплексные задания </a:t>
            </a:r>
            <a:r>
              <a:rPr lang="ru-RU" sz="2000" dirty="0" smtClean="0"/>
              <a:t>на </a:t>
            </a:r>
            <a:r>
              <a:rPr lang="ru-RU" sz="2000" dirty="0" err="1" smtClean="0"/>
              <a:t>межпредметной</a:t>
            </a:r>
            <a:r>
              <a:rPr lang="ru-RU" sz="2000" dirty="0" smtClean="0"/>
              <a:t> основе. </a:t>
            </a:r>
            <a:endParaRPr lang="ru-RU"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t>Оценка </a:t>
            </a:r>
            <a:r>
              <a:rPr lang="ru-RU" sz="2800" b="1" dirty="0" err="1" smtClean="0"/>
              <a:t>метапредметных</a:t>
            </a:r>
            <a:r>
              <a:rPr lang="ru-RU" sz="2800" b="1" dirty="0" smtClean="0"/>
              <a:t> результатов</a:t>
            </a:r>
            <a:endParaRPr lang="ru-RU" sz="2800" dirty="0"/>
          </a:p>
        </p:txBody>
      </p:sp>
      <p:sp>
        <p:nvSpPr>
          <p:cNvPr id="3" name="Содержимое 2"/>
          <p:cNvSpPr>
            <a:spLocks noGrp="1"/>
          </p:cNvSpPr>
          <p:nvPr>
            <p:ph sz="quarter" idx="1"/>
          </p:nvPr>
        </p:nvSpPr>
        <p:spPr/>
        <p:txBody>
          <a:bodyPr>
            <a:noAutofit/>
          </a:bodyPr>
          <a:lstStyle/>
          <a:p>
            <a:pPr>
              <a:buNone/>
            </a:pPr>
            <a:r>
              <a:rPr lang="ru-RU" sz="2000" dirty="0" smtClean="0"/>
              <a:t>Комплексные </a:t>
            </a:r>
            <a:r>
              <a:rPr lang="ru-RU" sz="2000" dirty="0" smtClean="0"/>
              <a:t>работы на </a:t>
            </a:r>
            <a:r>
              <a:rPr lang="ru-RU" sz="2000" dirty="0" err="1" smtClean="0"/>
              <a:t>межпредметной</a:t>
            </a:r>
            <a:r>
              <a:rPr lang="ru-RU" sz="2000" dirty="0" smtClean="0"/>
              <a:t> </a:t>
            </a:r>
            <a:r>
              <a:rPr lang="ru-RU" sz="2000" dirty="0" smtClean="0"/>
              <a:t>основе могут объединять </a:t>
            </a:r>
            <a:r>
              <a:rPr lang="ru-RU" sz="2000" dirty="0" smtClean="0"/>
              <a:t>тематические блоки из четырех содержательных областей: </a:t>
            </a:r>
            <a:r>
              <a:rPr lang="ru-RU" sz="2000" dirty="0" smtClean="0"/>
              <a:t> математика</a:t>
            </a:r>
            <a:r>
              <a:rPr lang="ru-RU" sz="2000" dirty="0" smtClean="0"/>
              <a:t>, русский язык, естествознание и </a:t>
            </a:r>
            <a:r>
              <a:rPr lang="ru-RU" sz="2000" dirty="0" smtClean="0"/>
              <a:t>обществознание</a:t>
            </a:r>
          </a:p>
          <a:p>
            <a:pPr>
              <a:buNone/>
            </a:pPr>
            <a:r>
              <a:rPr lang="ru-RU" sz="2400" dirty="0" smtClean="0"/>
              <a:t> </a:t>
            </a:r>
            <a:r>
              <a:rPr lang="ru-RU" sz="2000" b="1" dirty="0" smtClean="0">
                <a:solidFill>
                  <a:schemeClr val="accent2">
                    <a:lumMod val="50000"/>
                  </a:schemeClr>
                </a:solidFill>
              </a:rPr>
              <a:t>Представляют собой тексты – ситуации:</a:t>
            </a:r>
            <a:endParaRPr lang="ru-RU" sz="2400" b="1" dirty="0" smtClean="0">
              <a:solidFill>
                <a:schemeClr val="accent2">
                  <a:lumMod val="50000"/>
                </a:schemeClr>
              </a:solidFill>
            </a:endParaRPr>
          </a:p>
          <a:p>
            <a:r>
              <a:rPr lang="ru-RU" sz="2000" b="1" dirty="0" smtClean="0"/>
              <a:t>учебная </a:t>
            </a:r>
            <a:r>
              <a:rPr lang="ru-RU" sz="2000" b="1" dirty="0" smtClean="0"/>
              <a:t>ситуация </a:t>
            </a:r>
            <a:r>
              <a:rPr lang="ru-RU" sz="2000" dirty="0" smtClean="0"/>
              <a:t>– текст, который сообщает информацию, необходимую для решения образовательных задач;</a:t>
            </a:r>
          </a:p>
          <a:p>
            <a:r>
              <a:rPr lang="ru-RU" sz="2000" dirty="0" smtClean="0"/>
              <a:t> </a:t>
            </a:r>
            <a:r>
              <a:rPr lang="ru-RU" sz="2000" b="1" dirty="0" smtClean="0"/>
              <a:t>общественная ситуация </a:t>
            </a:r>
            <a:r>
              <a:rPr lang="ru-RU" sz="2000" dirty="0" smtClean="0"/>
              <a:t>– текст с выходом на социальную активность школьника, общественные объединения (группы), участниками которых являются учащиеся, а также на информацию о событиях в стране и </a:t>
            </a:r>
            <a:r>
              <a:rPr lang="ru-RU" sz="2000" dirty="0" smtClean="0"/>
              <a:t>мире</a:t>
            </a:r>
          </a:p>
          <a:p>
            <a:r>
              <a:rPr lang="ru-RU" sz="2000" b="1" dirty="0" smtClean="0"/>
              <a:t>личностная </a:t>
            </a:r>
            <a:r>
              <a:rPr lang="ru-RU" sz="2000" b="1" dirty="0" smtClean="0"/>
              <a:t>ситуация </a:t>
            </a:r>
            <a:r>
              <a:rPr lang="ru-RU" sz="2000" dirty="0" smtClean="0"/>
              <a:t>– может отражать досуг, занятия по интересам </a:t>
            </a:r>
            <a:endParaRPr lang="ru-RU"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t>Оценка </a:t>
            </a:r>
            <a:r>
              <a:rPr lang="ru-RU" sz="2800" b="1" dirty="0" err="1" smtClean="0"/>
              <a:t>метапредметных</a:t>
            </a:r>
            <a:r>
              <a:rPr lang="ru-RU" sz="2800" b="1" dirty="0" smtClean="0"/>
              <a:t> результатов</a:t>
            </a:r>
            <a:endParaRPr lang="ru-RU" sz="2800" dirty="0"/>
          </a:p>
        </p:txBody>
      </p:sp>
      <p:sp>
        <p:nvSpPr>
          <p:cNvPr id="3" name="Содержимое 2"/>
          <p:cNvSpPr>
            <a:spLocks noGrp="1"/>
          </p:cNvSpPr>
          <p:nvPr>
            <p:ph sz="quarter" idx="1"/>
          </p:nvPr>
        </p:nvSpPr>
        <p:spPr/>
        <p:txBody>
          <a:bodyPr>
            <a:normAutofit/>
          </a:bodyPr>
          <a:lstStyle/>
          <a:p>
            <a:pPr algn="ctr">
              <a:buNone/>
            </a:pPr>
            <a:r>
              <a:rPr lang="ru-RU" sz="2400" b="1" dirty="0" smtClean="0"/>
              <a:t>Типы зданий комплексного характера</a:t>
            </a:r>
          </a:p>
          <a:p>
            <a:pPr algn="ctr">
              <a:buNone/>
            </a:pPr>
            <a:endParaRPr lang="ru-RU" sz="2800" dirty="0" smtClean="0"/>
          </a:p>
          <a:p>
            <a:r>
              <a:rPr lang="ru-RU" sz="2400" dirty="0" smtClean="0"/>
              <a:t>задания</a:t>
            </a:r>
            <a:r>
              <a:rPr lang="ru-RU" sz="2400" dirty="0" smtClean="0"/>
              <a:t>, связанные непосредственно с информацией текста;</a:t>
            </a:r>
          </a:p>
          <a:p>
            <a:r>
              <a:rPr lang="ru-RU" sz="2400" dirty="0" smtClean="0"/>
              <a:t>задания</a:t>
            </a:r>
            <a:r>
              <a:rPr lang="ru-RU" sz="2400" dirty="0" smtClean="0"/>
              <a:t>, связанные с разными учебными предметами;</a:t>
            </a:r>
          </a:p>
          <a:p>
            <a:r>
              <a:rPr lang="ru-RU" sz="2400" dirty="0" smtClean="0"/>
              <a:t>задания</a:t>
            </a:r>
            <a:r>
              <a:rPr lang="ru-RU" sz="2400" dirty="0" smtClean="0"/>
              <a:t>, связанные с современной ситуацией в экономике, политике, экологии, науке, искусстве и т.п.;</a:t>
            </a:r>
          </a:p>
          <a:p>
            <a:r>
              <a:rPr lang="ru-RU" sz="2400" dirty="0" smtClean="0"/>
              <a:t>задания</a:t>
            </a:r>
            <a:r>
              <a:rPr lang="ru-RU" sz="2400" dirty="0" smtClean="0"/>
              <a:t>, связанные с личным опытом школьника</a:t>
            </a:r>
            <a:endParaRPr lang="ru-RU"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113" y="357166"/>
            <a:ext cx="7812087" cy="954107"/>
          </a:xfrm>
          <a:prstGeom prst="rect">
            <a:avLst/>
          </a:prstGeom>
          <a:noFill/>
        </p:spPr>
        <p:txBody>
          <a:bodyPr wrap="square">
            <a:spAutoFit/>
          </a:bodyPr>
          <a:lstStyle/>
          <a:p>
            <a:pPr algn="ctr">
              <a:defRPr/>
            </a:pPr>
            <a:r>
              <a:rPr lang="ru-RU" sz="2800" b="1" dirty="0" smtClean="0">
                <a:solidFill>
                  <a:schemeClr val="tx2"/>
                </a:solidFill>
              </a:rPr>
              <a:t>Комплексная задача </a:t>
            </a:r>
            <a:r>
              <a:rPr lang="ru-RU" sz="2800" b="1" dirty="0">
                <a:solidFill>
                  <a:schemeClr val="tx2"/>
                </a:solidFill>
              </a:rPr>
              <a:t>применения универсальных учебных действий </a:t>
            </a:r>
            <a:endParaRPr lang="ru-RU" sz="2800" dirty="0">
              <a:solidFill>
                <a:schemeClr val="tx2"/>
              </a:solidFill>
            </a:endParaRPr>
          </a:p>
        </p:txBody>
      </p:sp>
      <p:sp>
        <p:nvSpPr>
          <p:cNvPr id="6" name="Содержимое 5"/>
          <p:cNvSpPr>
            <a:spLocks noGrp="1"/>
          </p:cNvSpPr>
          <p:nvPr>
            <p:ph sz="quarter" idx="1"/>
          </p:nvPr>
        </p:nvSpPr>
        <p:spPr>
          <a:xfrm>
            <a:off x="571472" y="1643050"/>
            <a:ext cx="8194576" cy="5000660"/>
          </a:xfrm>
        </p:spPr>
        <p:txBody>
          <a:bodyPr>
            <a:normAutofit/>
          </a:bodyPr>
          <a:lstStyle/>
          <a:p>
            <a:pPr>
              <a:buNone/>
            </a:pPr>
            <a:r>
              <a:rPr lang="ru-RU" altLang="ru-RU" sz="2200" dirty="0" smtClean="0"/>
              <a:t>Международная организация ЮНЕП при ООН работает над программой экологической безопасности планеты. Со стороны РФ, которая является постоянным членом ООН, необходимо предъявить экспертное заключение об экологической ситуации различных территорий, акваторий, объектов страны. Министерство, отвечающее за экологическую безопасность России, направило экспертов в разные районы страны с целью проведения экспертной оценки состояния окружающей среды этих районов. Представьте себя в роли экспертов, которые будут работать в Северном районе. Ваша задача определить территории и объекты, которые наиболее подвергнуты техногенному воздействию, дать экспертную оценку их состояния, предъявить результаты работы в виде картосхемы, к которой прилагается аналитическая </a:t>
            </a:r>
            <a:r>
              <a:rPr lang="ru-RU" altLang="ru-RU" sz="2200" dirty="0" smtClean="0"/>
              <a:t>справка</a:t>
            </a:r>
            <a:endParaRPr lang="ru-RU" altLang="ru-RU" sz="2200" dirty="0" smtClean="0"/>
          </a:p>
          <a:p>
            <a:pPr>
              <a:buNone/>
            </a:pP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t>Оценка </a:t>
            </a:r>
            <a:r>
              <a:rPr lang="ru-RU" sz="2800" b="1" dirty="0" smtClean="0"/>
              <a:t>предметных </a:t>
            </a:r>
            <a:r>
              <a:rPr lang="ru-RU" sz="2800" b="1" dirty="0" smtClean="0"/>
              <a:t>результатов</a:t>
            </a:r>
            <a:endParaRPr lang="ru-RU" sz="2800" dirty="0"/>
          </a:p>
        </p:txBody>
      </p:sp>
      <p:sp>
        <p:nvSpPr>
          <p:cNvPr id="3" name="Содержимое 2"/>
          <p:cNvSpPr>
            <a:spLocks noGrp="1"/>
          </p:cNvSpPr>
          <p:nvPr>
            <p:ph sz="quarter" idx="1"/>
          </p:nvPr>
        </p:nvSpPr>
        <p:spPr/>
        <p:txBody>
          <a:bodyPr>
            <a:normAutofit/>
          </a:bodyPr>
          <a:lstStyle/>
          <a:p>
            <a:pPr>
              <a:buNone/>
            </a:pPr>
            <a:r>
              <a:rPr lang="ru-RU" dirty="0" smtClean="0"/>
              <a:t>   - </a:t>
            </a:r>
            <a:r>
              <a:rPr lang="ru-RU" sz="2400" dirty="0" smtClean="0"/>
              <a:t>о</a:t>
            </a:r>
            <a:r>
              <a:rPr lang="ru-RU" sz="2000" dirty="0" smtClean="0"/>
              <a:t>ценка </a:t>
            </a:r>
            <a:r>
              <a:rPr lang="ru-RU" sz="2000" dirty="0" smtClean="0"/>
              <a:t>планируемых результатов по отдельным предметам. </a:t>
            </a:r>
            <a:r>
              <a:rPr lang="ru-RU" sz="2000" b="1" dirty="0" smtClean="0"/>
              <a:t>Достижение</a:t>
            </a:r>
            <a:r>
              <a:rPr lang="ru-RU" sz="2000" dirty="0" smtClean="0"/>
              <a:t> этих результатов обеспечивается за счет основных компонентов образовательного процесса — учебных предметов, представленных в инвариантной части учебного </a:t>
            </a:r>
            <a:r>
              <a:rPr lang="ru-RU" sz="2000" dirty="0" smtClean="0"/>
              <a:t>плана. </a:t>
            </a:r>
          </a:p>
          <a:p>
            <a:pPr>
              <a:buNone/>
            </a:pPr>
            <a:endParaRPr lang="ru-RU" sz="2000" dirty="0" smtClean="0"/>
          </a:p>
          <a:p>
            <a:pPr>
              <a:buNone/>
            </a:pPr>
            <a:r>
              <a:rPr lang="ru-RU" sz="2000" dirty="0" smtClean="0"/>
              <a:t> </a:t>
            </a:r>
            <a:r>
              <a:rPr lang="ru-RU" sz="2000" b="1" dirty="0" smtClean="0"/>
              <a:t>Объект </a:t>
            </a:r>
            <a:r>
              <a:rPr lang="ru-RU" sz="2000" b="1" dirty="0" smtClean="0"/>
              <a:t>оценки </a:t>
            </a:r>
            <a:r>
              <a:rPr lang="ru-RU" sz="2000" dirty="0" smtClean="0"/>
              <a:t>предметных результатов </a:t>
            </a:r>
            <a:r>
              <a:rPr lang="ru-RU" sz="2000" dirty="0" smtClean="0"/>
              <a:t>- способность </a:t>
            </a:r>
            <a:r>
              <a:rPr lang="ru-RU" sz="2000" dirty="0" smtClean="0"/>
              <a:t>к решению учебно-познавательных и учебно-практических задач, основанных на изучаемом учебном материале, с использованием способов действий, релевантных содержанию учебных предметов, в том числе универсальных учебных </a:t>
            </a:r>
            <a:r>
              <a:rPr lang="ru-RU" sz="2000" dirty="0" smtClean="0"/>
              <a:t>действий.</a:t>
            </a:r>
            <a:endParaRPr lang="ru-RU" sz="2000" dirty="0" smtClean="0"/>
          </a:p>
          <a:p>
            <a:pPr>
              <a:buNone/>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t>Оценка предметных результатов</a:t>
            </a:r>
            <a:endParaRPr lang="ru-RU" sz="2800" dirty="0"/>
          </a:p>
        </p:txBody>
      </p:sp>
      <p:sp>
        <p:nvSpPr>
          <p:cNvPr id="3" name="Содержимое 2"/>
          <p:cNvSpPr>
            <a:spLocks noGrp="1"/>
          </p:cNvSpPr>
          <p:nvPr>
            <p:ph sz="quarter" idx="1"/>
          </p:nvPr>
        </p:nvSpPr>
        <p:spPr>
          <a:xfrm>
            <a:off x="2071670" y="1571612"/>
            <a:ext cx="4857784" cy="614354"/>
          </a:xfrm>
        </p:spPr>
        <p:txBody>
          <a:bodyPr>
            <a:normAutofit/>
          </a:bodyPr>
          <a:lstStyle/>
          <a:p>
            <a:pPr algn="ctr">
              <a:buNone/>
            </a:pPr>
            <a:r>
              <a:rPr lang="ru-RU" sz="2400" b="1" dirty="0" smtClean="0">
                <a:solidFill>
                  <a:schemeClr val="accent2">
                    <a:lumMod val="50000"/>
                  </a:schemeClr>
                </a:solidFill>
              </a:rPr>
              <a:t>Система предметных результатов</a:t>
            </a:r>
            <a:endParaRPr lang="ru-RU" sz="2400" b="1" dirty="0">
              <a:solidFill>
                <a:schemeClr val="accent2">
                  <a:lumMod val="50000"/>
                </a:schemeClr>
              </a:solidFill>
            </a:endParaRPr>
          </a:p>
        </p:txBody>
      </p:sp>
      <p:sp>
        <p:nvSpPr>
          <p:cNvPr id="4" name="Прямоугольник 3"/>
          <p:cNvSpPr/>
          <p:nvPr/>
        </p:nvSpPr>
        <p:spPr>
          <a:xfrm>
            <a:off x="571472" y="2357430"/>
            <a:ext cx="3286148" cy="3847207"/>
          </a:xfrm>
          <a:prstGeom prst="rect">
            <a:avLst/>
          </a:prstGeom>
        </p:spPr>
        <p:txBody>
          <a:bodyPr wrap="square">
            <a:spAutoFit/>
          </a:bodyPr>
          <a:lstStyle/>
          <a:p>
            <a:pPr algn="ctr"/>
            <a:r>
              <a:rPr lang="ru-RU" sz="2000" b="1" dirty="0"/>
              <a:t>С</a:t>
            </a:r>
            <a:r>
              <a:rPr lang="ru-RU" sz="2000" b="1" dirty="0" smtClean="0"/>
              <a:t>истема </a:t>
            </a:r>
            <a:r>
              <a:rPr lang="ru-RU" sz="2000" b="1" dirty="0"/>
              <a:t>предметных </a:t>
            </a:r>
            <a:r>
              <a:rPr lang="ru-RU" sz="2000" b="1" dirty="0" smtClean="0"/>
              <a:t>знаний:</a:t>
            </a:r>
          </a:p>
          <a:p>
            <a:pPr>
              <a:buFont typeface="Arial" pitchFamily="34" charset="0"/>
              <a:buChar char="•"/>
            </a:pPr>
            <a:r>
              <a:rPr lang="ru-RU" sz="2000" dirty="0"/>
              <a:t>опорные знания (</a:t>
            </a:r>
            <a:r>
              <a:rPr lang="ru-RU" sz="2000" dirty="0" err="1"/>
              <a:t>знания</a:t>
            </a:r>
            <a:r>
              <a:rPr lang="ru-RU" sz="2000" dirty="0"/>
              <a:t>, усвоение которых принципиально необходимо для текущего и последующего успешного </a:t>
            </a:r>
            <a:r>
              <a:rPr lang="ru-RU" sz="2000" dirty="0" smtClean="0"/>
              <a:t>обучения);</a:t>
            </a:r>
          </a:p>
          <a:p>
            <a:pPr>
              <a:buFont typeface="Arial" pitchFamily="34" charset="0"/>
              <a:buChar char="•"/>
            </a:pPr>
            <a:r>
              <a:rPr lang="ru-RU" sz="2000" dirty="0" smtClean="0"/>
              <a:t>знания</a:t>
            </a:r>
            <a:r>
              <a:rPr lang="ru-RU" sz="2000" dirty="0"/>
              <a:t>, дополняющие, расширяющие или углубляющие опорную систему знаний</a:t>
            </a:r>
          </a:p>
        </p:txBody>
      </p:sp>
      <p:sp>
        <p:nvSpPr>
          <p:cNvPr id="5" name="Прямоугольник 4"/>
          <p:cNvSpPr/>
          <p:nvPr/>
        </p:nvSpPr>
        <p:spPr>
          <a:xfrm>
            <a:off x="5000628" y="2357430"/>
            <a:ext cx="3071834" cy="2862322"/>
          </a:xfrm>
          <a:prstGeom prst="rect">
            <a:avLst/>
          </a:prstGeom>
        </p:spPr>
        <p:txBody>
          <a:bodyPr wrap="square">
            <a:spAutoFit/>
          </a:bodyPr>
          <a:lstStyle/>
          <a:p>
            <a:pPr algn="ctr"/>
            <a:r>
              <a:rPr lang="ru-RU" sz="2000" b="1" dirty="0"/>
              <a:t>С</a:t>
            </a:r>
            <a:r>
              <a:rPr lang="ru-RU" sz="2000" b="1" dirty="0" smtClean="0"/>
              <a:t>истема </a:t>
            </a:r>
            <a:r>
              <a:rPr lang="ru-RU" sz="2000" b="1" dirty="0"/>
              <a:t>предметных </a:t>
            </a:r>
            <a:r>
              <a:rPr lang="ru-RU" sz="2000" b="1" dirty="0" smtClean="0"/>
              <a:t>действий:</a:t>
            </a:r>
          </a:p>
          <a:p>
            <a:pPr>
              <a:buFont typeface="Arial" pitchFamily="34" charset="0"/>
              <a:buChar char="•"/>
            </a:pPr>
            <a:r>
              <a:rPr lang="ru-RU" sz="2000" dirty="0" smtClean="0"/>
              <a:t>действия </a:t>
            </a:r>
            <a:r>
              <a:rPr lang="ru-RU" sz="2000" dirty="0"/>
              <a:t>с предметным </a:t>
            </a:r>
            <a:r>
              <a:rPr lang="ru-RU" sz="2000" dirty="0" smtClean="0"/>
              <a:t>содержанием; в </a:t>
            </a:r>
            <a:r>
              <a:rPr lang="ru-RU" sz="2000" dirty="0"/>
              <a:t>основе многих предметных действий лежат те же универсальные действия, прежде всего познавательные</a:t>
            </a:r>
            <a:r>
              <a:rPr lang="ru-RU" sz="2000" dirty="0" smtClean="0"/>
              <a:t> </a:t>
            </a: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Особенности новой системы оценки:</a:t>
            </a:r>
            <a:endParaRPr lang="ru-RU" dirty="0"/>
          </a:p>
        </p:txBody>
      </p:sp>
      <p:sp>
        <p:nvSpPr>
          <p:cNvPr id="3" name="Содержимое 2"/>
          <p:cNvSpPr>
            <a:spLocks noGrp="1"/>
          </p:cNvSpPr>
          <p:nvPr>
            <p:ph sz="quarter" idx="1"/>
          </p:nvPr>
        </p:nvSpPr>
        <p:spPr/>
        <p:txBody>
          <a:bodyPr/>
          <a:lstStyle/>
          <a:p>
            <a:r>
              <a:rPr lang="ru-RU" dirty="0" smtClean="0"/>
              <a:t>переход от </a:t>
            </a:r>
            <a:r>
              <a:rPr lang="ru-RU" b="1" dirty="0" smtClean="0"/>
              <a:t>нормативного оценивания</a:t>
            </a:r>
            <a:r>
              <a:rPr lang="ru-RU" dirty="0" smtClean="0"/>
              <a:t>, характеризующегося ограниченностью объектов и средств оценивания, ориентацией на сравнение индивидуальных результатов с некоторой нормой, получаемой, как правило, путем усреднения соответствующих значений показателя по достаточно большой группе индивидуальных результатов, к </a:t>
            </a:r>
            <a:r>
              <a:rPr lang="ru-RU" b="1" dirty="0" err="1" smtClean="0"/>
              <a:t>критериальному</a:t>
            </a:r>
            <a:r>
              <a:rPr lang="ru-RU" b="1" dirty="0" smtClean="0"/>
              <a:t> </a:t>
            </a:r>
            <a:r>
              <a:rPr lang="ru-RU" b="1" dirty="0" smtClean="0"/>
              <a:t> и </a:t>
            </a:r>
            <a:r>
              <a:rPr lang="ru-RU" b="1" dirty="0" err="1" smtClean="0"/>
              <a:t>ипсативному</a:t>
            </a:r>
            <a:r>
              <a:rPr lang="ru-RU" b="1" dirty="0" smtClean="0"/>
              <a:t> оцениванию</a:t>
            </a:r>
            <a:endParaRPr lang="ru-RU"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Принципы </a:t>
            </a:r>
            <a:r>
              <a:rPr lang="ru-RU" dirty="0" err="1" smtClean="0"/>
              <a:t>критериального</a:t>
            </a:r>
            <a:r>
              <a:rPr lang="ru-RU" dirty="0" smtClean="0"/>
              <a:t> оценивания</a:t>
            </a:r>
            <a:endParaRPr lang="ru-RU" dirty="0"/>
          </a:p>
        </p:txBody>
      </p:sp>
      <p:sp>
        <p:nvSpPr>
          <p:cNvPr id="3" name="Содержимое 2"/>
          <p:cNvSpPr>
            <a:spLocks noGrp="1"/>
          </p:cNvSpPr>
          <p:nvPr>
            <p:ph sz="quarter" idx="1"/>
          </p:nvPr>
        </p:nvSpPr>
        <p:spPr/>
        <p:txBody>
          <a:bodyPr>
            <a:normAutofit fontScale="70000" lnSpcReduction="20000"/>
          </a:bodyPr>
          <a:lstStyle/>
          <a:p>
            <a:r>
              <a:rPr lang="ru-RU" b="1" dirty="0" err="1" smtClean="0"/>
              <a:t>Критериальность</a:t>
            </a:r>
            <a:r>
              <a:rPr lang="ru-RU" i="1" dirty="0" smtClean="0"/>
              <a:t> </a:t>
            </a:r>
            <a:r>
              <a:rPr lang="ru-RU" dirty="0" smtClean="0"/>
              <a:t>(содержательный контроль и оценка строятся на </a:t>
            </a:r>
            <a:r>
              <a:rPr lang="ru-RU" dirty="0" err="1" smtClean="0"/>
              <a:t>критериальной</a:t>
            </a:r>
            <a:r>
              <a:rPr lang="ru-RU" dirty="0" smtClean="0"/>
              <a:t>, выработанной совместно с учащимися основе. Критерии должны быть однозначными и предельно четкими).</a:t>
            </a:r>
          </a:p>
          <a:p>
            <a:r>
              <a:rPr lang="ru-RU" b="1" dirty="0" smtClean="0"/>
              <a:t>Приоритет </a:t>
            </a:r>
            <a:r>
              <a:rPr lang="ru-RU" b="1" dirty="0" smtClean="0"/>
              <a:t>самооценки </a:t>
            </a:r>
            <a:r>
              <a:rPr lang="ru-RU" dirty="0" smtClean="0"/>
              <a:t>(самооценка ученика должна предшествовать оценке учителя. Для воспитания адекватной самооценки применяется сравнение двух самооценок учащихся: прогностической (оценка предстоящей работы) и ретроспективной (оценка выполненной работы).</a:t>
            </a:r>
          </a:p>
          <a:p>
            <a:r>
              <a:rPr lang="ru-RU" b="1" dirty="0" smtClean="0"/>
              <a:t> </a:t>
            </a:r>
            <a:r>
              <a:rPr lang="ru-RU" b="1" dirty="0" smtClean="0"/>
              <a:t>Гибкость и вариативность </a:t>
            </a:r>
            <a:r>
              <a:rPr lang="ru-RU" dirty="0" smtClean="0"/>
              <a:t>(содержательный контроль и оценка предполагают использование различных процедур и методов изучения результативности обучения, изучение как индивидуальных, так и групповых, коллективных результатов учебной деятельности).</a:t>
            </a:r>
          </a:p>
          <a:p>
            <a:r>
              <a:rPr lang="ru-RU" b="1" dirty="0" smtClean="0"/>
              <a:t> </a:t>
            </a:r>
            <a:r>
              <a:rPr lang="ru-RU" b="1" dirty="0" smtClean="0"/>
              <a:t>Естественность процесса контроля и оценки </a:t>
            </a:r>
            <a:r>
              <a:rPr lang="ru-RU" dirty="0" smtClean="0"/>
              <a:t>(контроль и оценка должны проводиться в естественных для учащихся условиях, снижающих стресс и </a:t>
            </a:r>
            <a:r>
              <a:rPr lang="ru-RU" dirty="0" smtClean="0"/>
              <a:t>напряжение).</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Основание новой системы оценки</a:t>
            </a:r>
            <a:endParaRPr lang="ru-RU" dirty="0"/>
          </a:p>
        </p:txBody>
      </p:sp>
      <p:sp>
        <p:nvSpPr>
          <p:cNvPr id="3" name="Содержимое 2"/>
          <p:cNvSpPr>
            <a:spLocks noGrp="1"/>
          </p:cNvSpPr>
          <p:nvPr>
            <p:ph sz="quarter" idx="1"/>
          </p:nvPr>
        </p:nvSpPr>
        <p:spPr/>
        <p:txBody>
          <a:bodyPr>
            <a:normAutofit fontScale="70000" lnSpcReduction="20000"/>
          </a:bodyPr>
          <a:lstStyle/>
          <a:p>
            <a:r>
              <a:rPr lang="ru-RU" b="1" dirty="0" smtClean="0"/>
              <a:t>Комплексный подход </a:t>
            </a:r>
            <a:r>
              <a:rPr lang="ru-RU" dirty="0" smtClean="0"/>
              <a:t>к оценке результатов образования, позволяющий вести оценку достижения обучающимися всех трёх групп результатов образования: личностных, </a:t>
            </a:r>
            <a:r>
              <a:rPr lang="ru-RU" dirty="0" err="1" smtClean="0"/>
              <a:t>метапредметных</a:t>
            </a:r>
            <a:r>
              <a:rPr lang="ru-RU" dirty="0" smtClean="0"/>
              <a:t> и предметных.</a:t>
            </a:r>
          </a:p>
          <a:p>
            <a:r>
              <a:rPr lang="ru-RU" b="1" dirty="0" smtClean="0"/>
              <a:t>Уровневый </a:t>
            </a:r>
            <a:r>
              <a:rPr lang="ru-RU" b="1" dirty="0" smtClean="0"/>
              <a:t>подход </a:t>
            </a:r>
            <a:r>
              <a:rPr lang="ru-RU" dirty="0" smtClean="0"/>
              <a:t>к содержанию оценки и инструментарию оценки достижения планируемых результатов. Оценка индивидуальных образовательных достижений ведётся «методом сложения», при котором фиксируется достижение опорного уровня, необходимого для успешного продолжения образования и реально достигаемого большинством обучающихся, и его превышение, что позволяет выстраивать индивидуальные траектории движения с учетом зоны ближайшего развития, формировать положительную учебную и социальную мотивацию. </a:t>
            </a:r>
          </a:p>
          <a:p>
            <a:r>
              <a:rPr lang="ru-RU" b="1" dirty="0" err="1" smtClean="0"/>
              <a:t>Критериальный</a:t>
            </a:r>
            <a:r>
              <a:rPr lang="ru-RU" b="1" dirty="0" smtClean="0"/>
              <a:t> </a:t>
            </a:r>
            <a:r>
              <a:rPr lang="ru-RU" b="1" dirty="0" smtClean="0"/>
              <a:t>подход</a:t>
            </a:r>
            <a:r>
              <a:rPr lang="ru-RU" dirty="0" smtClean="0"/>
              <a:t>, означающий переход к деятельному подходу в организации учебного процесса, который ориентирован на повышение мотивации обучающихся</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smtClean="0"/>
              <a:t>Контексты описания новой системы оценки</a:t>
            </a:r>
            <a:endParaRPr lang="ru-RU" sz="2800" b="1" dirty="0"/>
          </a:p>
        </p:txBody>
      </p:sp>
      <p:sp>
        <p:nvSpPr>
          <p:cNvPr id="3" name="Содержимое 2"/>
          <p:cNvSpPr>
            <a:spLocks noGrp="1"/>
          </p:cNvSpPr>
          <p:nvPr>
            <p:ph sz="quarter" idx="1"/>
          </p:nvPr>
        </p:nvSpPr>
        <p:spPr/>
        <p:txBody>
          <a:bodyPr>
            <a:normAutofit fontScale="92500" lnSpcReduction="10000"/>
          </a:bodyPr>
          <a:lstStyle/>
          <a:p>
            <a:r>
              <a:rPr lang="ru-RU" dirty="0" smtClean="0"/>
              <a:t> </a:t>
            </a:r>
            <a:r>
              <a:rPr lang="ru-RU" dirty="0" smtClean="0"/>
              <a:t>внешняя и внутренняя оценка;</a:t>
            </a:r>
          </a:p>
          <a:p>
            <a:r>
              <a:rPr lang="ru-RU" dirty="0" smtClean="0"/>
              <a:t>стартовое</a:t>
            </a:r>
            <a:r>
              <a:rPr lang="ru-RU" dirty="0" smtClean="0"/>
              <a:t>, текущее (формирующее) и итоговое оценивание;</a:t>
            </a:r>
          </a:p>
          <a:p>
            <a:r>
              <a:rPr lang="ru-RU" dirty="0" smtClean="0"/>
              <a:t> </a:t>
            </a:r>
            <a:r>
              <a:rPr lang="ru-RU" dirty="0" smtClean="0"/>
              <a:t>оценка личностных, </a:t>
            </a:r>
            <a:r>
              <a:rPr lang="ru-RU" dirty="0" err="1" smtClean="0"/>
              <a:t>метапредметных</a:t>
            </a:r>
            <a:r>
              <a:rPr lang="ru-RU" dirty="0" smtClean="0"/>
              <a:t> и предметных результатов;</a:t>
            </a:r>
          </a:p>
          <a:p>
            <a:r>
              <a:rPr lang="ru-RU" dirty="0" smtClean="0"/>
              <a:t> </a:t>
            </a:r>
            <a:r>
              <a:rPr lang="ru-RU" dirty="0" smtClean="0"/>
              <a:t>оценка базового уровня образовательных результатов – «выпускник научится», повышенного уровня (особо мотивированные и способные обучающиеся) – «выпускник получит возможность научиться», индивидуальных достижений (</a:t>
            </a:r>
            <a:r>
              <a:rPr lang="ru-RU" dirty="0" err="1" smtClean="0"/>
              <a:t>ипсативная</a:t>
            </a:r>
            <a:r>
              <a:rPr lang="ru-RU" dirty="0" smtClean="0"/>
              <a:t> оценка) – </a:t>
            </a:r>
            <a:r>
              <a:rPr lang="ru-RU" dirty="0" err="1" smtClean="0"/>
              <a:t>портфолио</a:t>
            </a:r>
            <a:r>
              <a:rPr lang="ru-RU" dirty="0" smtClean="0"/>
              <a:t>.</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Внешняя оценка</a:t>
            </a:r>
            <a:endParaRPr lang="ru-RU" dirty="0"/>
          </a:p>
        </p:txBody>
      </p:sp>
      <p:sp>
        <p:nvSpPr>
          <p:cNvPr id="3" name="Содержимое 2"/>
          <p:cNvSpPr>
            <a:spLocks noGrp="1"/>
          </p:cNvSpPr>
          <p:nvPr>
            <p:ph sz="quarter" idx="1"/>
          </p:nvPr>
        </p:nvSpPr>
        <p:spPr/>
        <p:txBody>
          <a:bodyPr>
            <a:normAutofit fontScale="70000" lnSpcReduction="20000"/>
          </a:bodyPr>
          <a:lstStyle/>
          <a:p>
            <a:r>
              <a:rPr lang="ru-RU" dirty="0" smtClean="0"/>
              <a:t>стартовая диагностика пятиклассников с целью определения готовности к обучению в основной школе (комплексный тест на материале математики, русского языка, естествознания и литературы (работа с художественным и информационным текстом); </a:t>
            </a:r>
          </a:p>
          <a:p>
            <a:r>
              <a:rPr lang="ru-RU" dirty="0" smtClean="0"/>
              <a:t>государственная </a:t>
            </a:r>
            <a:r>
              <a:rPr lang="ru-RU" dirty="0" smtClean="0"/>
              <a:t>итоговая аттестация с целью выявления достижений предметных и </a:t>
            </a:r>
            <a:r>
              <a:rPr lang="ru-RU" dirty="0" err="1" smtClean="0"/>
              <a:t>метапредметных</a:t>
            </a:r>
            <a:r>
              <a:rPr lang="ru-RU" dirty="0" smtClean="0"/>
              <a:t> результатов освоения образовательной программы основного общего образования в рамках учебных дисциплин, необходимых для продолжения образования;</a:t>
            </a:r>
          </a:p>
          <a:p>
            <a:r>
              <a:rPr lang="ru-RU" dirty="0" smtClean="0"/>
              <a:t> </a:t>
            </a:r>
            <a:r>
              <a:rPr lang="ru-RU" dirty="0" smtClean="0"/>
              <a:t>результаты промежуточной аттестации обучающихся за 7-9 классы, отражающие, динамику индивидуальных образовательных достижений, обучающихся;</a:t>
            </a:r>
          </a:p>
          <a:p>
            <a:r>
              <a:rPr lang="ru-RU" dirty="0" smtClean="0"/>
              <a:t> </a:t>
            </a:r>
            <a:r>
              <a:rPr lang="ru-RU" dirty="0" smtClean="0"/>
              <a:t>итоги </a:t>
            </a:r>
            <a:r>
              <a:rPr lang="ru-RU" dirty="0" err="1" smtClean="0"/>
              <a:t>внеучебных</a:t>
            </a:r>
            <a:r>
              <a:rPr lang="ru-RU" dirty="0" smtClean="0"/>
              <a:t> (школьных и внешкольных) достижений обучающихся за 7-9-й классы (</a:t>
            </a:r>
            <a:r>
              <a:rPr lang="ru-RU" dirty="0" err="1" smtClean="0"/>
              <a:t>портфолио</a:t>
            </a:r>
            <a:r>
              <a:rPr lang="ru-RU" dirty="0" smtClean="0"/>
              <a:t>);</a:t>
            </a:r>
          </a:p>
          <a:p>
            <a:r>
              <a:rPr lang="ru-RU" dirty="0" smtClean="0"/>
              <a:t> </a:t>
            </a:r>
            <a:r>
              <a:rPr lang="ru-RU" dirty="0" smtClean="0"/>
              <a:t>результаты экзаменационных испытаний</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0"/>
            <a:ext cx="8153400" cy="1219200"/>
          </a:xfrm>
        </p:spPr>
        <p:txBody>
          <a:bodyPr>
            <a:noAutofit/>
          </a:bodyPr>
          <a:lstStyle/>
          <a:p>
            <a:r>
              <a:rPr lang="ru-RU" sz="2800" b="1" dirty="0" err="1" smtClean="0"/>
              <a:t>Внутришкольная</a:t>
            </a:r>
            <a:r>
              <a:rPr lang="ru-RU" sz="2800" b="1" dirty="0" smtClean="0"/>
              <a:t> система оценки качества образования на уровне основной </a:t>
            </a:r>
            <a:r>
              <a:rPr lang="ru-RU" sz="2800" b="1" dirty="0" smtClean="0"/>
              <a:t>школы: стартовая диагностика</a:t>
            </a:r>
            <a:endParaRPr lang="ru-RU" sz="2800" b="1" dirty="0"/>
          </a:p>
        </p:txBody>
      </p:sp>
      <p:sp>
        <p:nvSpPr>
          <p:cNvPr id="3" name="Содержимое 2"/>
          <p:cNvSpPr>
            <a:spLocks noGrp="1"/>
          </p:cNvSpPr>
          <p:nvPr>
            <p:ph sz="quarter" idx="1"/>
          </p:nvPr>
        </p:nvSpPr>
        <p:spPr/>
        <p:txBody>
          <a:bodyPr>
            <a:normAutofit fontScale="62500" lnSpcReduction="20000"/>
          </a:bodyPr>
          <a:lstStyle/>
          <a:p>
            <a:pPr>
              <a:buNone/>
            </a:pPr>
            <a:r>
              <a:rPr lang="ru-RU" dirty="0" smtClean="0"/>
              <a:t>Стартовая </a:t>
            </a:r>
            <a:r>
              <a:rPr lang="ru-RU" dirty="0" smtClean="0"/>
              <a:t>диагностика </a:t>
            </a:r>
            <a:r>
              <a:rPr lang="ru-RU" dirty="0" smtClean="0"/>
              <a:t>необходима самим учащимся с целью определения границ своих возможностей в использовании тех предметных средств, с помощью которых можно решить новые задачи, стоящие перед классом в данном учебном </a:t>
            </a:r>
            <a:r>
              <a:rPr lang="ru-RU" dirty="0" smtClean="0"/>
              <a:t>году. </a:t>
            </a:r>
          </a:p>
          <a:p>
            <a:pPr algn="ctr">
              <a:buNone/>
            </a:pPr>
            <a:r>
              <a:rPr lang="ru-RU" b="1" dirty="0" smtClean="0"/>
              <a:t>Требования к организации стартовой оценки: </a:t>
            </a:r>
          </a:p>
          <a:p>
            <a:r>
              <a:rPr lang="ru-RU" dirty="0" smtClean="0"/>
              <a:t>ориентация на два типа заданий: актуального уровня знаний и способов/средств предметных действий и «зоны ближайших» знаний и способов/средств предметных действий, которые должны быть освоены в текущем учебном году;</a:t>
            </a:r>
          </a:p>
          <a:p>
            <a:r>
              <a:rPr lang="ru-RU" dirty="0" smtClean="0"/>
              <a:t> </a:t>
            </a:r>
            <a:r>
              <a:rPr lang="ru-RU" dirty="0" smtClean="0"/>
              <a:t>возможность учащимся самостоятельно построить план действий по ликвидации проблем и трудностей, возникших после «старта»;</a:t>
            </a:r>
          </a:p>
          <a:p>
            <a:r>
              <a:rPr lang="ru-RU" dirty="0" smtClean="0"/>
              <a:t>выявление </a:t>
            </a:r>
            <a:r>
              <a:rPr lang="ru-RU" dirty="0" smtClean="0"/>
              <a:t>способов работы педагогов на предыдущем этапе обучения;</a:t>
            </a:r>
          </a:p>
          <a:p>
            <a:r>
              <a:rPr lang="ru-RU" dirty="0" smtClean="0"/>
              <a:t> </a:t>
            </a:r>
            <a:r>
              <a:rPr lang="ru-RU" dirty="0" smtClean="0"/>
              <a:t>возможность построения в классе «карты» движения в учебном предмете на предстоящий учебный год;</a:t>
            </a:r>
          </a:p>
          <a:p>
            <a:r>
              <a:rPr lang="ru-RU" dirty="0" smtClean="0"/>
              <a:t> </a:t>
            </a:r>
            <a:r>
              <a:rPr lang="ru-RU" dirty="0" smtClean="0"/>
              <a:t>выявление стартовых образовательных возможностей учащихся после длительного перерыва на начало учебного года.</a:t>
            </a: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err="1" smtClean="0"/>
              <a:t>Внутришкольная</a:t>
            </a:r>
            <a:r>
              <a:rPr lang="ru-RU" sz="2800" b="1" dirty="0" smtClean="0"/>
              <a:t> система оценки </a:t>
            </a:r>
            <a:r>
              <a:rPr lang="ru-RU" sz="2800" b="1" dirty="0" smtClean="0"/>
              <a:t>: текущее оценивание</a:t>
            </a:r>
            <a:endParaRPr lang="ru-RU" sz="2800" dirty="0"/>
          </a:p>
        </p:txBody>
      </p:sp>
      <p:sp>
        <p:nvSpPr>
          <p:cNvPr id="3" name="Содержимое 2"/>
          <p:cNvSpPr>
            <a:spLocks noGrp="1"/>
          </p:cNvSpPr>
          <p:nvPr>
            <p:ph sz="quarter" idx="1"/>
          </p:nvPr>
        </p:nvSpPr>
        <p:spPr/>
        <p:txBody>
          <a:bodyPr>
            <a:normAutofit/>
          </a:bodyPr>
          <a:lstStyle/>
          <a:p>
            <a:pPr>
              <a:buNone/>
            </a:pPr>
            <a:r>
              <a:rPr lang="ru-RU" sz="2000" dirty="0" smtClean="0"/>
              <a:t>Текущее оценивание </a:t>
            </a:r>
            <a:r>
              <a:rPr lang="ru-RU" sz="2000" dirty="0" smtClean="0"/>
              <a:t>помогает ученику и учителю получить информацию о том, как много и насколько успешно идет процесс учения и </a:t>
            </a:r>
            <a:r>
              <a:rPr lang="ru-RU" sz="2000" dirty="0" smtClean="0"/>
              <a:t>обучения.</a:t>
            </a:r>
            <a:r>
              <a:rPr lang="ru-RU" sz="2000" dirty="0" smtClean="0"/>
              <a:t> </a:t>
            </a:r>
            <a:endParaRPr lang="ru-RU" sz="2000" dirty="0" smtClean="0"/>
          </a:p>
          <a:p>
            <a:pPr>
              <a:buNone/>
            </a:pPr>
            <a:r>
              <a:rPr lang="ru-RU" sz="2000" dirty="0" smtClean="0"/>
              <a:t>Предмет текущего </a:t>
            </a:r>
            <a:r>
              <a:rPr lang="ru-RU" sz="2000" dirty="0" smtClean="0"/>
              <a:t>(формирующего) оценивания </a:t>
            </a:r>
            <a:r>
              <a:rPr lang="ru-RU" sz="2000" dirty="0" smtClean="0"/>
              <a:t>-</a:t>
            </a:r>
            <a:r>
              <a:rPr lang="ru-RU" sz="2000" dirty="0" err="1" smtClean="0"/>
              <a:t>операциональный</a:t>
            </a:r>
            <a:r>
              <a:rPr lang="ru-RU" sz="2000" dirty="0" smtClean="0"/>
              <a:t> </a:t>
            </a:r>
            <a:r>
              <a:rPr lang="ru-RU" sz="2000" dirty="0" smtClean="0"/>
              <a:t>состав предметных способов действия и универсальных учебных действий. Такое оценивание производится как самим обучающимся, так и учителем и осуществляет две важные функции: диагностическую и коррекционную. Цель такого оценивания   -   увидеть проблемы и трудности в освоении предметных способов действия и универсальных учебных действий и наметить план работы по ликвидации возникших проблем и трудностей</a:t>
            </a:r>
            <a:r>
              <a:rPr lang="ru-RU" sz="2000" dirty="0" smtClean="0"/>
              <a:t>.</a:t>
            </a:r>
          </a:p>
          <a:p>
            <a:pPr>
              <a:buNone/>
            </a:pPr>
            <a:r>
              <a:rPr lang="ru-RU" sz="2000" dirty="0" smtClean="0"/>
              <a:t>Контрольно-оценочные действия в ходе образовательного процесса осуществляют как педагоги, так и учащиеся</a:t>
            </a:r>
          </a:p>
          <a:p>
            <a:pPr>
              <a:buNone/>
            </a:pPr>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107</TotalTime>
  <Words>2009</Words>
  <Application>Microsoft Office PowerPoint</Application>
  <PresentationFormat>Экран (4:3)</PresentationFormat>
  <Paragraphs>154</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Обычная</vt:lpstr>
      <vt:lpstr>Система оценки планируемых результатов освоения образовательной программы основного общего образования</vt:lpstr>
      <vt:lpstr>Функции раздела образовательной программы образовательной организации</vt:lpstr>
      <vt:lpstr>Особенности новой системы оценки:</vt:lpstr>
      <vt:lpstr>Принципы критериального оценивания</vt:lpstr>
      <vt:lpstr>Основание новой системы оценки</vt:lpstr>
      <vt:lpstr>Контексты описания новой системы оценки</vt:lpstr>
      <vt:lpstr>Внешняя оценка</vt:lpstr>
      <vt:lpstr>Внутришкольная система оценки качества образования на уровне основной школы: стартовая диагностика</vt:lpstr>
      <vt:lpstr>Внутришкольная система оценки : текущее оценивание</vt:lpstr>
      <vt:lpstr>Внутришкольная система оценки : текущее оценивание</vt:lpstr>
      <vt:lpstr>Внутришкольная система оценки : текущее оценивание</vt:lpstr>
      <vt:lpstr>Внутришкольная система оценки : текущее оценивание</vt:lpstr>
      <vt:lpstr>Внутришкольная система оценки : итоговое оценивание (промежуточная аттестация)</vt:lpstr>
      <vt:lpstr>Оценка личностных, метапредметных и предметных результатов</vt:lpstr>
      <vt:lpstr>Оценка личностных результатов</vt:lpstr>
      <vt:lpstr>Оценка метапредметных результатов</vt:lpstr>
      <vt:lpstr>Оценка метапредметных результатов</vt:lpstr>
      <vt:lpstr>Оценка метапредметных результатов</vt:lpstr>
      <vt:lpstr>Типовые задачи применения универсальных учебных действий  </vt:lpstr>
      <vt:lpstr>Оценка метапредметных результатов</vt:lpstr>
      <vt:lpstr>Оценка метапредметных результатов</vt:lpstr>
      <vt:lpstr>Оценка метапредметных результатов</vt:lpstr>
      <vt:lpstr>Слайд 23</vt:lpstr>
      <vt:lpstr>Оценка предметных результатов</vt:lpstr>
      <vt:lpstr>Оценка предметных результатов</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11</cp:revision>
  <dcterms:created xsi:type="dcterms:W3CDTF">2015-02-10T15:15:34Z</dcterms:created>
  <dcterms:modified xsi:type="dcterms:W3CDTF">2015-02-10T17:02:52Z</dcterms:modified>
</cp:coreProperties>
</file>